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0" r:id="rId4"/>
    <p:sldId id="258" r:id="rId5"/>
    <p:sldId id="276" r:id="rId6"/>
    <p:sldId id="277" r:id="rId7"/>
    <p:sldId id="278" r:id="rId8"/>
    <p:sldId id="279" r:id="rId9"/>
    <p:sldId id="259" r:id="rId10"/>
    <p:sldId id="268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62" r:id="rId28"/>
    <p:sldId id="270" r:id="rId29"/>
    <p:sldId id="271" r:id="rId30"/>
    <p:sldId id="272" r:id="rId31"/>
    <p:sldId id="273" r:id="rId32"/>
    <p:sldId id="274" r:id="rId33"/>
    <p:sldId id="275" r:id="rId34"/>
    <p:sldId id="263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3" r:id="rId48"/>
    <p:sldId id="265" r:id="rId49"/>
    <p:sldId id="267" r:id="rId50"/>
    <p:sldId id="266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F9B47-DA2A-4E25-910C-93888C6E498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C69502-F550-49AE-91C6-AC5AEAE5C9F8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C00000"/>
              </a:solidFill>
            </a:rPr>
            <a:t>«Книга – лучший подарок»! </a:t>
          </a:r>
          <a:endParaRPr lang="ru-RU" i="1" dirty="0">
            <a:solidFill>
              <a:srgbClr val="C00000"/>
            </a:solidFill>
          </a:endParaRPr>
        </a:p>
      </dgm:t>
    </dgm:pt>
    <dgm:pt modelId="{D7588A52-4727-4BFC-A888-5998085C2E88}" type="parTrans" cxnId="{E3B4716C-20BE-4711-9BCA-6C172999A039}">
      <dgm:prSet/>
      <dgm:spPr/>
      <dgm:t>
        <a:bodyPr/>
        <a:lstStyle/>
        <a:p>
          <a:endParaRPr lang="ru-RU"/>
        </a:p>
      </dgm:t>
    </dgm:pt>
    <dgm:pt modelId="{006328EA-386E-42C7-9D62-A01EA05EF9C5}" type="sibTrans" cxnId="{E3B4716C-20BE-4711-9BCA-6C172999A039}">
      <dgm:prSet/>
      <dgm:spPr/>
      <dgm:t>
        <a:bodyPr/>
        <a:lstStyle/>
        <a:p>
          <a:endParaRPr lang="ru-RU"/>
        </a:p>
      </dgm:t>
    </dgm:pt>
    <dgm:pt modelId="{882A0695-163F-4510-B5AB-FD08278D9C32}" type="pres">
      <dgm:prSet presAssocID="{5E7F9B47-DA2A-4E25-910C-93888C6E49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2BF59-DC91-4BB9-ACEB-122A002C5E74}" type="pres">
      <dgm:prSet presAssocID="{09C69502-F550-49AE-91C6-AC5AEAE5C9F8}" presName="circle1" presStyleLbl="node1" presStyleIdx="0" presStyleCnt="1" custLinFactNeighborX="3748" custLinFactNeighborY="970"/>
      <dgm:spPr/>
    </dgm:pt>
    <dgm:pt modelId="{5F7177E0-11D5-473C-A23D-D9773CD33948}" type="pres">
      <dgm:prSet presAssocID="{09C69502-F550-49AE-91C6-AC5AEAE5C9F8}" presName="space" presStyleCnt="0"/>
      <dgm:spPr/>
    </dgm:pt>
    <dgm:pt modelId="{13318B48-F10A-4DB0-BA60-1B264E08CA83}" type="pres">
      <dgm:prSet presAssocID="{09C69502-F550-49AE-91C6-AC5AEAE5C9F8}" presName="rect1" presStyleLbl="alignAcc1" presStyleIdx="0" presStyleCnt="1"/>
      <dgm:spPr/>
      <dgm:t>
        <a:bodyPr/>
        <a:lstStyle/>
        <a:p>
          <a:endParaRPr lang="ru-RU"/>
        </a:p>
      </dgm:t>
    </dgm:pt>
    <dgm:pt modelId="{4A09369B-B9A7-4391-AC8C-C247E2690F08}" type="pres">
      <dgm:prSet presAssocID="{09C69502-F550-49AE-91C6-AC5AEAE5C9F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B55D8-7FC1-47B9-B73A-060664E216AE}" type="presOf" srcId="{5E7F9B47-DA2A-4E25-910C-93888C6E4986}" destId="{882A0695-163F-4510-B5AB-FD08278D9C32}" srcOrd="0" destOrd="0" presId="urn:microsoft.com/office/officeart/2005/8/layout/target3"/>
    <dgm:cxn modelId="{CC56F087-A90E-41FD-8865-6BCD2611CDA4}" type="presOf" srcId="{09C69502-F550-49AE-91C6-AC5AEAE5C9F8}" destId="{4A09369B-B9A7-4391-AC8C-C247E2690F08}" srcOrd="1" destOrd="0" presId="urn:microsoft.com/office/officeart/2005/8/layout/target3"/>
    <dgm:cxn modelId="{01F3C02A-347D-40EA-B548-D82E00DF208D}" type="presOf" srcId="{09C69502-F550-49AE-91C6-AC5AEAE5C9F8}" destId="{13318B48-F10A-4DB0-BA60-1B264E08CA83}" srcOrd="0" destOrd="0" presId="urn:microsoft.com/office/officeart/2005/8/layout/target3"/>
    <dgm:cxn modelId="{E3B4716C-20BE-4711-9BCA-6C172999A039}" srcId="{5E7F9B47-DA2A-4E25-910C-93888C6E4986}" destId="{09C69502-F550-49AE-91C6-AC5AEAE5C9F8}" srcOrd="0" destOrd="0" parTransId="{D7588A52-4727-4BFC-A888-5998085C2E88}" sibTransId="{006328EA-386E-42C7-9D62-A01EA05EF9C5}"/>
    <dgm:cxn modelId="{C2F59D2F-657E-44F1-BB0B-66068FCF6164}" type="presParOf" srcId="{882A0695-163F-4510-B5AB-FD08278D9C32}" destId="{F6D2BF59-DC91-4BB9-ACEB-122A002C5E74}" srcOrd="0" destOrd="0" presId="urn:microsoft.com/office/officeart/2005/8/layout/target3"/>
    <dgm:cxn modelId="{841358EE-6F28-4431-9CFE-2C8F978C108C}" type="presParOf" srcId="{882A0695-163F-4510-B5AB-FD08278D9C32}" destId="{5F7177E0-11D5-473C-A23D-D9773CD33948}" srcOrd="1" destOrd="0" presId="urn:microsoft.com/office/officeart/2005/8/layout/target3"/>
    <dgm:cxn modelId="{56903A92-8A2E-4C08-9BEB-C9DFE488230C}" type="presParOf" srcId="{882A0695-163F-4510-B5AB-FD08278D9C32}" destId="{13318B48-F10A-4DB0-BA60-1B264E08CA83}" srcOrd="2" destOrd="0" presId="urn:microsoft.com/office/officeart/2005/8/layout/target3"/>
    <dgm:cxn modelId="{866D22A3-B55B-458D-9391-19B984217560}" type="presParOf" srcId="{882A0695-163F-4510-B5AB-FD08278D9C32}" destId="{4A09369B-B9A7-4391-AC8C-C247E2690F08}" srcOrd="3" destOrd="0" presId="urn:microsoft.com/office/officeart/2005/8/layout/targe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57A118-924C-4987-A579-EEAC820AD23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7930A-F9C0-4DEB-BDDE-308C08C9C270}">
      <dgm:prSet custT="1"/>
      <dgm:spPr/>
      <dgm:t>
        <a:bodyPr/>
        <a:lstStyle/>
        <a:p>
          <a:pPr algn="l" rtl="0"/>
          <a:r>
            <a:rPr lang="ru-RU" sz="2400" b="1" i="1" dirty="0" smtClean="0"/>
            <a:t>1. Продолжать  работу по формированию у детей интереса  и потребности в чтении (восприятии книг).</a:t>
          </a:r>
          <a:endParaRPr lang="ru-RU" sz="2400" b="1" i="1" dirty="0"/>
        </a:p>
      </dgm:t>
    </dgm:pt>
    <dgm:pt modelId="{58C7F532-227A-4637-A8E4-2232D0AD9CC8}" type="parTrans" cxnId="{988818F9-AC67-40BB-986B-A1802FF2B1A9}">
      <dgm:prSet/>
      <dgm:spPr/>
      <dgm:t>
        <a:bodyPr/>
        <a:lstStyle/>
        <a:p>
          <a:endParaRPr lang="ru-RU"/>
        </a:p>
      </dgm:t>
    </dgm:pt>
    <dgm:pt modelId="{7EB1EFAC-1AB4-4432-B42C-95FB1BE2C0AB}" type="sibTrans" cxnId="{988818F9-AC67-40BB-986B-A1802FF2B1A9}">
      <dgm:prSet/>
      <dgm:spPr/>
      <dgm:t>
        <a:bodyPr/>
        <a:lstStyle/>
        <a:p>
          <a:endParaRPr lang="ru-RU"/>
        </a:p>
      </dgm:t>
    </dgm:pt>
    <dgm:pt modelId="{F4093169-7C51-4BC8-828F-AF8C2C5412B6}">
      <dgm:prSet custT="1"/>
      <dgm:spPr/>
      <dgm:t>
        <a:bodyPr/>
        <a:lstStyle/>
        <a:p>
          <a:pPr algn="l" rtl="0"/>
          <a:r>
            <a:rPr lang="ru-RU" sz="2400" b="1" i="1" dirty="0" smtClean="0"/>
            <a:t>2. Развивать у детей литературную речь, приобщая  к  словесному искусству.</a:t>
          </a:r>
          <a:endParaRPr lang="ru-RU" sz="2400" b="1" i="1" dirty="0"/>
        </a:p>
      </dgm:t>
    </dgm:pt>
    <dgm:pt modelId="{6EB260C6-8EC5-4E34-A3AA-276B3FEE2E40}" type="parTrans" cxnId="{9BCCDDE4-CB06-4B9B-BA62-8C63FB12C547}">
      <dgm:prSet/>
      <dgm:spPr/>
      <dgm:t>
        <a:bodyPr/>
        <a:lstStyle/>
        <a:p>
          <a:endParaRPr lang="ru-RU"/>
        </a:p>
      </dgm:t>
    </dgm:pt>
    <dgm:pt modelId="{043AA7F9-81B0-40D7-9B5B-9BE353077147}" type="sibTrans" cxnId="{9BCCDDE4-CB06-4B9B-BA62-8C63FB12C547}">
      <dgm:prSet/>
      <dgm:spPr/>
      <dgm:t>
        <a:bodyPr/>
        <a:lstStyle/>
        <a:p>
          <a:endParaRPr lang="ru-RU"/>
        </a:p>
      </dgm:t>
    </dgm:pt>
    <dgm:pt modelId="{1113F80A-6A7D-4D2D-BD8F-DD648AEC8493}">
      <dgm:prSet custT="1"/>
      <dgm:spPr/>
      <dgm:t>
        <a:bodyPr/>
        <a:lstStyle/>
        <a:p>
          <a:pPr rtl="0"/>
          <a:r>
            <a:rPr lang="ru-RU" sz="2200" b="1" i="1" dirty="0" smtClean="0"/>
            <a:t> 3. Подготовить и провести мероприятия (праздники, развлечения, литературные вечера), посвященные творчеству писателей, поэтов, иллюстраторов книг.</a:t>
          </a:r>
          <a:endParaRPr lang="ru-RU" sz="2200" b="1" i="1" dirty="0"/>
        </a:p>
      </dgm:t>
    </dgm:pt>
    <dgm:pt modelId="{CE1AC289-1DBE-4038-A165-A0058FA723EF}" type="parTrans" cxnId="{C6FF1A2B-132B-4384-BFF2-9D08D555F40C}">
      <dgm:prSet/>
      <dgm:spPr/>
      <dgm:t>
        <a:bodyPr/>
        <a:lstStyle/>
        <a:p>
          <a:endParaRPr lang="ru-RU"/>
        </a:p>
      </dgm:t>
    </dgm:pt>
    <dgm:pt modelId="{527951A4-F15E-4756-8986-A92D82CBA62D}" type="sibTrans" cxnId="{C6FF1A2B-132B-4384-BFF2-9D08D555F40C}">
      <dgm:prSet/>
      <dgm:spPr/>
      <dgm:t>
        <a:bodyPr/>
        <a:lstStyle/>
        <a:p>
          <a:endParaRPr lang="ru-RU"/>
        </a:p>
      </dgm:t>
    </dgm:pt>
    <dgm:pt modelId="{355D3C43-0843-469F-A5B5-EF2FBF124EA5}" type="pres">
      <dgm:prSet presAssocID="{1257A118-924C-4987-A579-EEAC820AD2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D6863-940F-4936-8259-2254BEFDED4D}" type="pres">
      <dgm:prSet presAssocID="{81B7930A-F9C0-4DEB-BDDE-308C08C9C270}" presName="circle1" presStyleLbl="node1" presStyleIdx="0" presStyleCnt="3"/>
      <dgm:spPr/>
    </dgm:pt>
    <dgm:pt modelId="{732BDE2B-51A2-4518-A67B-F722951D1D40}" type="pres">
      <dgm:prSet presAssocID="{81B7930A-F9C0-4DEB-BDDE-308C08C9C270}" presName="space" presStyleCnt="0"/>
      <dgm:spPr/>
    </dgm:pt>
    <dgm:pt modelId="{4774B1F9-D770-4FE7-BEAA-458C16860824}" type="pres">
      <dgm:prSet presAssocID="{81B7930A-F9C0-4DEB-BDDE-308C08C9C270}" presName="rect1" presStyleLbl="alignAcc1" presStyleIdx="0" presStyleCnt="3"/>
      <dgm:spPr/>
      <dgm:t>
        <a:bodyPr/>
        <a:lstStyle/>
        <a:p>
          <a:endParaRPr lang="ru-RU"/>
        </a:p>
      </dgm:t>
    </dgm:pt>
    <dgm:pt modelId="{453B8002-0202-4392-A74D-29583EFEBFFE}" type="pres">
      <dgm:prSet presAssocID="{F4093169-7C51-4BC8-828F-AF8C2C5412B6}" presName="vertSpace2" presStyleLbl="node1" presStyleIdx="0" presStyleCnt="3"/>
      <dgm:spPr/>
    </dgm:pt>
    <dgm:pt modelId="{D0EA3724-5377-4134-9137-F5768D2B02FD}" type="pres">
      <dgm:prSet presAssocID="{F4093169-7C51-4BC8-828F-AF8C2C5412B6}" presName="circle2" presStyleLbl="node1" presStyleIdx="1" presStyleCnt="3"/>
      <dgm:spPr/>
    </dgm:pt>
    <dgm:pt modelId="{256C5FAD-19E8-41D7-9C25-600C6AC2AE6D}" type="pres">
      <dgm:prSet presAssocID="{F4093169-7C51-4BC8-828F-AF8C2C5412B6}" presName="rect2" presStyleLbl="alignAcc1" presStyleIdx="1" presStyleCnt="3"/>
      <dgm:spPr/>
      <dgm:t>
        <a:bodyPr/>
        <a:lstStyle/>
        <a:p>
          <a:endParaRPr lang="ru-RU"/>
        </a:p>
      </dgm:t>
    </dgm:pt>
    <dgm:pt modelId="{8E47FF58-CD41-49EF-A8C3-3722B5D1EB91}" type="pres">
      <dgm:prSet presAssocID="{1113F80A-6A7D-4D2D-BD8F-DD648AEC8493}" presName="vertSpace3" presStyleLbl="node1" presStyleIdx="1" presStyleCnt="3"/>
      <dgm:spPr/>
    </dgm:pt>
    <dgm:pt modelId="{C93203CB-F1E8-4ACF-8777-AEA2817D34CB}" type="pres">
      <dgm:prSet presAssocID="{1113F80A-6A7D-4D2D-BD8F-DD648AEC8493}" presName="circle3" presStyleLbl="node1" presStyleIdx="2" presStyleCnt="3"/>
      <dgm:spPr/>
    </dgm:pt>
    <dgm:pt modelId="{2A7F0819-5A8F-445B-AC67-4CCF8E05246C}" type="pres">
      <dgm:prSet presAssocID="{1113F80A-6A7D-4D2D-BD8F-DD648AEC8493}" presName="rect3" presStyleLbl="alignAcc1" presStyleIdx="2" presStyleCnt="3"/>
      <dgm:spPr/>
      <dgm:t>
        <a:bodyPr/>
        <a:lstStyle/>
        <a:p>
          <a:endParaRPr lang="ru-RU"/>
        </a:p>
      </dgm:t>
    </dgm:pt>
    <dgm:pt modelId="{37EB8529-AF05-4C72-9412-716DA02F8BD8}" type="pres">
      <dgm:prSet presAssocID="{81B7930A-F9C0-4DEB-BDDE-308C08C9C27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A93E3-E4A1-4509-A5D4-FFBC84CF64D1}" type="pres">
      <dgm:prSet presAssocID="{F4093169-7C51-4BC8-828F-AF8C2C5412B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36E6A-A0DD-4870-B911-9AF55E674823}" type="pres">
      <dgm:prSet presAssocID="{1113F80A-6A7D-4D2D-BD8F-DD648AEC849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F4D9E-04A6-4795-BF41-CB4BF44C1A18}" type="presOf" srcId="{1113F80A-6A7D-4D2D-BD8F-DD648AEC8493}" destId="{0E436E6A-A0DD-4870-B911-9AF55E674823}" srcOrd="1" destOrd="0" presId="urn:microsoft.com/office/officeart/2005/8/layout/target3"/>
    <dgm:cxn modelId="{FF26ECD8-61BB-4E30-BFE8-0642C3E07507}" type="presOf" srcId="{81B7930A-F9C0-4DEB-BDDE-308C08C9C270}" destId="{4774B1F9-D770-4FE7-BEAA-458C16860824}" srcOrd="0" destOrd="0" presId="urn:microsoft.com/office/officeart/2005/8/layout/target3"/>
    <dgm:cxn modelId="{79230642-CE2B-4E57-89C5-7B3074BBDBCF}" type="presOf" srcId="{1113F80A-6A7D-4D2D-BD8F-DD648AEC8493}" destId="{2A7F0819-5A8F-445B-AC67-4CCF8E05246C}" srcOrd="0" destOrd="0" presId="urn:microsoft.com/office/officeart/2005/8/layout/target3"/>
    <dgm:cxn modelId="{C6FF1A2B-132B-4384-BFF2-9D08D555F40C}" srcId="{1257A118-924C-4987-A579-EEAC820AD234}" destId="{1113F80A-6A7D-4D2D-BD8F-DD648AEC8493}" srcOrd="2" destOrd="0" parTransId="{CE1AC289-1DBE-4038-A165-A0058FA723EF}" sibTransId="{527951A4-F15E-4756-8986-A92D82CBA62D}"/>
    <dgm:cxn modelId="{9BCCDDE4-CB06-4B9B-BA62-8C63FB12C547}" srcId="{1257A118-924C-4987-A579-EEAC820AD234}" destId="{F4093169-7C51-4BC8-828F-AF8C2C5412B6}" srcOrd="1" destOrd="0" parTransId="{6EB260C6-8EC5-4E34-A3AA-276B3FEE2E40}" sibTransId="{043AA7F9-81B0-40D7-9B5B-9BE353077147}"/>
    <dgm:cxn modelId="{5B1D824E-0A01-41CC-9258-24B95B7E0083}" type="presOf" srcId="{F4093169-7C51-4BC8-828F-AF8C2C5412B6}" destId="{493A93E3-E4A1-4509-A5D4-FFBC84CF64D1}" srcOrd="1" destOrd="0" presId="urn:microsoft.com/office/officeart/2005/8/layout/target3"/>
    <dgm:cxn modelId="{4D1DBAC4-202C-49C5-BDA5-B44AF497788C}" type="presOf" srcId="{1257A118-924C-4987-A579-EEAC820AD234}" destId="{355D3C43-0843-469F-A5B5-EF2FBF124EA5}" srcOrd="0" destOrd="0" presId="urn:microsoft.com/office/officeart/2005/8/layout/target3"/>
    <dgm:cxn modelId="{988818F9-AC67-40BB-986B-A1802FF2B1A9}" srcId="{1257A118-924C-4987-A579-EEAC820AD234}" destId="{81B7930A-F9C0-4DEB-BDDE-308C08C9C270}" srcOrd="0" destOrd="0" parTransId="{58C7F532-227A-4637-A8E4-2232D0AD9CC8}" sibTransId="{7EB1EFAC-1AB4-4432-B42C-95FB1BE2C0AB}"/>
    <dgm:cxn modelId="{2CA37B60-4065-4583-92D7-6F8CA17EA241}" type="presOf" srcId="{81B7930A-F9C0-4DEB-BDDE-308C08C9C270}" destId="{37EB8529-AF05-4C72-9412-716DA02F8BD8}" srcOrd="1" destOrd="0" presId="urn:microsoft.com/office/officeart/2005/8/layout/target3"/>
    <dgm:cxn modelId="{4B5C5F39-2FF7-471D-9A2B-CE64108DBFC9}" type="presOf" srcId="{F4093169-7C51-4BC8-828F-AF8C2C5412B6}" destId="{256C5FAD-19E8-41D7-9C25-600C6AC2AE6D}" srcOrd="0" destOrd="0" presId="urn:microsoft.com/office/officeart/2005/8/layout/target3"/>
    <dgm:cxn modelId="{C330D9F5-DA47-44DD-9896-B3265942EFDB}" type="presParOf" srcId="{355D3C43-0843-469F-A5B5-EF2FBF124EA5}" destId="{4E3D6863-940F-4936-8259-2254BEFDED4D}" srcOrd="0" destOrd="0" presId="urn:microsoft.com/office/officeart/2005/8/layout/target3"/>
    <dgm:cxn modelId="{C2065791-401D-4BE3-B71E-0D36FF1DA88F}" type="presParOf" srcId="{355D3C43-0843-469F-A5B5-EF2FBF124EA5}" destId="{732BDE2B-51A2-4518-A67B-F722951D1D40}" srcOrd="1" destOrd="0" presId="urn:microsoft.com/office/officeart/2005/8/layout/target3"/>
    <dgm:cxn modelId="{C14D7562-AF37-4C0A-94AD-402C4A969874}" type="presParOf" srcId="{355D3C43-0843-469F-A5B5-EF2FBF124EA5}" destId="{4774B1F9-D770-4FE7-BEAA-458C16860824}" srcOrd="2" destOrd="0" presId="urn:microsoft.com/office/officeart/2005/8/layout/target3"/>
    <dgm:cxn modelId="{DF63CA35-F6C3-4BB2-BC1D-F689CC7654F4}" type="presParOf" srcId="{355D3C43-0843-469F-A5B5-EF2FBF124EA5}" destId="{453B8002-0202-4392-A74D-29583EFEBFFE}" srcOrd="3" destOrd="0" presId="urn:microsoft.com/office/officeart/2005/8/layout/target3"/>
    <dgm:cxn modelId="{BE83A85A-F281-4C2D-B00C-6255EFD1052F}" type="presParOf" srcId="{355D3C43-0843-469F-A5B5-EF2FBF124EA5}" destId="{D0EA3724-5377-4134-9137-F5768D2B02FD}" srcOrd="4" destOrd="0" presId="urn:microsoft.com/office/officeart/2005/8/layout/target3"/>
    <dgm:cxn modelId="{D6B35750-7616-4986-BEDE-114586E5F463}" type="presParOf" srcId="{355D3C43-0843-469F-A5B5-EF2FBF124EA5}" destId="{256C5FAD-19E8-41D7-9C25-600C6AC2AE6D}" srcOrd="5" destOrd="0" presId="urn:microsoft.com/office/officeart/2005/8/layout/target3"/>
    <dgm:cxn modelId="{31B630E6-490F-4B50-A7E6-F6951C2EE7E3}" type="presParOf" srcId="{355D3C43-0843-469F-A5B5-EF2FBF124EA5}" destId="{8E47FF58-CD41-49EF-A8C3-3722B5D1EB91}" srcOrd="6" destOrd="0" presId="urn:microsoft.com/office/officeart/2005/8/layout/target3"/>
    <dgm:cxn modelId="{4DC67AF0-C007-4211-B2A4-1367D41452B7}" type="presParOf" srcId="{355D3C43-0843-469F-A5B5-EF2FBF124EA5}" destId="{C93203CB-F1E8-4ACF-8777-AEA2817D34CB}" srcOrd="7" destOrd="0" presId="urn:microsoft.com/office/officeart/2005/8/layout/target3"/>
    <dgm:cxn modelId="{8F01A9D8-083B-47B8-9F13-CB32AC48A6FA}" type="presParOf" srcId="{355D3C43-0843-469F-A5B5-EF2FBF124EA5}" destId="{2A7F0819-5A8F-445B-AC67-4CCF8E05246C}" srcOrd="8" destOrd="0" presId="urn:microsoft.com/office/officeart/2005/8/layout/target3"/>
    <dgm:cxn modelId="{DA2DF36F-909A-4A0D-95CE-7E4616649A0F}" type="presParOf" srcId="{355D3C43-0843-469F-A5B5-EF2FBF124EA5}" destId="{37EB8529-AF05-4C72-9412-716DA02F8BD8}" srcOrd="9" destOrd="0" presId="urn:microsoft.com/office/officeart/2005/8/layout/target3"/>
    <dgm:cxn modelId="{94E4A37C-5D97-4D0A-9E8F-D82E52FAF963}" type="presParOf" srcId="{355D3C43-0843-469F-A5B5-EF2FBF124EA5}" destId="{493A93E3-E4A1-4509-A5D4-FFBC84CF64D1}" srcOrd="10" destOrd="0" presId="urn:microsoft.com/office/officeart/2005/8/layout/target3"/>
    <dgm:cxn modelId="{8315A2E3-C1B6-4B7A-9ED0-5BEEDE73EAB7}" type="presParOf" srcId="{355D3C43-0843-469F-A5B5-EF2FBF124EA5}" destId="{0E436E6A-A0DD-4870-B911-9AF55E674823}" srcOrd="11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A7A06-5D7E-4ABD-950F-3A8283E9548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96F7F-2D86-48C1-8350-84CB0555E150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2">
                  <a:lumMod val="50000"/>
                </a:schemeClr>
              </a:solidFill>
            </a:rPr>
            <a:t>Умственное развитие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7E1C6D5C-1737-4A17-807C-4D272BF0F2E5}" type="parTrans" cxnId="{7B6F9489-8024-4026-831B-CBC3913F19A6}">
      <dgm:prSet/>
      <dgm:spPr/>
      <dgm:t>
        <a:bodyPr/>
        <a:lstStyle/>
        <a:p>
          <a:endParaRPr lang="ru-RU"/>
        </a:p>
      </dgm:t>
    </dgm:pt>
    <dgm:pt modelId="{58F6BB80-AA82-413B-BC85-26D871F925ED}" type="sibTrans" cxnId="{7B6F9489-8024-4026-831B-CBC3913F19A6}">
      <dgm:prSet/>
      <dgm:spPr/>
      <dgm:t>
        <a:bodyPr/>
        <a:lstStyle/>
        <a:p>
          <a:endParaRPr lang="ru-RU"/>
        </a:p>
      </dgm:t>
    </dgm:pt>
    <dgm:pt modelId="{129A5CB1-B360-45D5-BBCD-D8B1EA248BAE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2">
                  <a:lumMod val="50000"/>
                </a:schemeClr>
              </a:solidFill>
            </a:rPr>
            <a:t>Нравственное развитие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587B8661-E088-477D-8B1C-CEE67A78D8DE}" type="parTrans" cxnId="{B6772240-71FB-4FB5-9553-97233E857389}">
      <dgm:prSet/>
      <dgm:spPr/>
      <dgm:t>
        <a:bodyPr/>
        <a:lstStyle/>
        <a:p>
          <a:endParaRPr lang="ru-RU"/>
        </a:p>
      </dgm:t>
    </dgm:pt>
    <dgm:pt modelId="{31D2C5AD-D424-48F7-80C2-D7B98E0E95AB}" type="sibTrans" cxnId="{B6772240-71FB-4FB5-9553-97233E857389}">
      <dgm:prSet/>
      <dgm:spPr/>
      <dgm:t>
        <a:bodyPr/>
        <a:lstStyle/>
        <a:p>
          <a:endParaRPr lang="ru-RU"/>
        </a:p>
      </dgm:t>
    </dgm:pt>
    <dgm:pt modelId="{B786EC89-47ED-41CC-A99F-7F7F3BBF7210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2">
                  <a:lumMod val="50000"/>
                </a:schemeClr>
              </a:solidFill>
            </a:rPr>
            <a:t>Эстетическое развитие 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B5CCE196-32F3-4A43-831C-6951B8321051}" type="parTrans" cxnId="{CEAEBDC2-ADF0-4AF7-88F2-9EEA03607460}">
      <dgm:prSet/>
      <dgm:spPr/>
      <dgm:t>
        <a:bodyPr/>
        <a:lstStyle/>
        <a:p>
          <a:endParaRPr lang="ru-RU"/>
        </a:p>
      </dgm:t>
    </dgm:pt>
    <dgm:pt modelId="{5679001E-55DB-456C-9600-AEEDF0F6F6D9}" type="sibTrans" cxnId="{CEAEBDC2-ADF0-4AF7-88F2-9EEA03607460}">
      <dgm:prSet/>
      <dgm:spPr/>
      <dgm:t>
        <a:bodyPr/>
        <a:lstStyle/>
        <a:p>
          <a:endParaRPr lang="ru-RU"/>
        </a:p>
      </dgm:t>
    </dgm:pt>
    <dgm:pt modelId="{031E3C3B-8573-431F-9418-FBC7BB117DBD}">
      <dgm:prSet custT="1"/>
      <dgm:spPr/>
      <dgm:t>
        <a:bodyPr/>
        <a:lstStyle/>
        <a:p>
          <a:pPr rtl="0"/>
          <a:r>
            <a:rPr lang="ru-RU" sz="2200" b="1" i="1" dirty="0" smtClean="0">
              <a:solidFill>
                <a:schemeClr val="tx2">
                  <a:lumMod val="50000"/>
                </a:schemeClr>
              </a:solidFill>
            </a:rPr>
            <a:t>Формирование образной и </a:t>
          </a:r>
        </a:p>
        <a:p>
          <a:pPr rtl="0"/>
          <a:r>
            <a:rPr lang="ru-RU" sz="2200" b="1" i="1" dirty="0" smtClean="0">
              <a:solidFill>
                <a:schemeClr val="tx2">
                  <a:lumMod val="50000"/>
                </a:schemeClr>
              </a:solidFill>
            </a:rPr>
            <a:t>грамматически правильной речи </a:t>
          </a:r>
          <a:endParaRPr lang="ru-RU" sz="2200" dirty="0">
            <a:solidFill>
              <a:schemeClr val="tx2">
                <a:lumMod val="50000"/>
              </a:schemeClr>
            </a:solidFill>
          </a:endParaRPr>
        </a:p>
      </dgm:t>
    </dgm:pt>
    <dgm:pt modelId="{F5F847BF-25C0-43FD-8C85-42C9D4B1C965}" type="parTrans" cxnId="{55A00731-59E3-47FD-9312-7B8993474F10}">
      <dgm:prSet/>
      <dgm:spPr/>
      <dgm:t>
        <a:bodyPr/>
        <a:lstStyle/>
        <a:p>
          <a:endParaRPr lang="ru-RU"/>
        </a:p>
      </dgm:t>
    </dgm:pt>
    <dgm:pt modelId="{80FC28BE-FBBA-4914-815C-84A84FFC9DEE}" type="sibTrans" cxnId="{55A00731-59E3-47FD-9312-7B8993474F10}">
      <dgm:prSet/>
      <dgm:spPr/>
      <dgm:t>
        <a:bodyPr/>
        <a:lstStyle/>
        <a:p>
          <a:endParaRPr lang="ru-RU"/>
        </a:p>
      </dgm:t>
    </dgm:pt>
    <dgm:pt modelId="{2CA09D28-C1F2-4DD5-B63D-0F935083B7C8}" type="pres">
      <dgm:prSet presAssocID="{516A7A06-5D7E-4ABD-950F-3A8283E9548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1F17A-5B5B-4D38-AC43-96254FFF894D}" type="pres">
      <dgm:prSet presAssocID="{A0696F7F-2D86-48C1-8350-84CB0555E150}" presName="circle1" presStyleLbl="node1" presStyleIdx="0" presStyleCnt="4"/>
      <dgm:spPr/>
    </dgm:pt>
    <dgm:pt modelId="{3ACA0D56-0923-4B19-A92A-9441A76245C2}" type="pres">
      <dgm:prSet presAssocID="{A0696F7F-2D86-48C1-8350-84CB0555E150}" presName="space" presStyleCnt="0"/>
      <dgm:spPr/>
    </dgm:pt>
    <dgm:pt modelId="{C8E02590-3561-4E13-8C45-251CDF2E1E34}" type="pres">
      <dgm:prSet presAssocID="{A0696F7F-2D86-48C1-8350-84CB0555E150}" presName="rect1" presStyleLbl="alignAcc1" presStyleIdx="0" presStyleCnt="4"/>
      <dgm:spPr/>
      <dgm:t>
        <a:bodyPr/>
        <a:lstStyle/>
        <a:p>
          <a:endParaRPr lang="ru-RU"/>
        </a:p>
      </dgm:t>
    </dgm:pt>
    <dgm:pt modelId="{78ACDA83-3D41-420A-BB77-52BFECD0F565}" type="pres">
      <dgm:prSet presAssocID="{129A5CB1-B360-45D5-BBCD-D8B1EA248BAE}" presName="vertSpace2" presStyleLbl="node1" presStyleIdx="0" presStyleCnt="4"/>
      <dgm:spPr/>
    </dgm:pt>
    <dgm:pt modelId="{D37BC81C-DC15-449D-A173-3A37B74B0CE6}" type="pres">
      <dgm:prSet presAssocID="{129A5CB1-B360-45D5-BBCD-D8B1EA248BAE}" presName="circle2" presStyleLbl="node1" presStyleIdx="1" presStyleCnt="4"/>
      <dgm:spPr/>
    </dgm:pt>
    <dgm:pt modelId="{34E4353B-A6E1-49F1-B066-4E942C41A403}" type="pres">
      <dgm:prSet presAssocID="{129A5CB1-B360-45D5-BBCD-D8B1EA248BAE}" presName="rect2" presStyleLbl="alignAcc1" presStyleIdx="1" presStyleCnt="4"/>
      <dgm:spPr/>
      <dgm:t>
        <a:bodyPr/>
        <a:lstStyle/>
        <a:p>
          <a:endParaRPr lang="ru-RU"/>
        </a:p>
      </dgm:t>
    </dgm:pt>
    <dgm:pt modelId="{FD9C183B-95E6-48B2-86D3-AEE527E8D9AF}" type="pres">
      <dgm:prSet presAssocID="{B786EC89-47ED-41CC-A99F-7F7F3BBF7210}" presName="vertSpace3" presStyleLbl="node1" presStyleIdx="1" presStyleCnt="4"/>
      <dgm:spPr/>
    </dgm:pt>
    <dgm:pt modelId="{C95B9A5A-963C-4FAB-B384-619FF15C7238}" type="pres">
      <dgm:prSet presAssocID="{B786EC89-47ED-41CC-A99F-7F7F3BBF7210}" presName="circle3" presStyleLbl="node1" presStyleIdx="2" presStyleCnt="4"/>
      <dgm:spPr/>
    </dgm:pt>
    <dgm:pt modelId="{3BC8951D-6180-46AD-A354-EC0C15FC15C3}" type="pres">
      <dgm:prSet presAssocID="{B786EC89-47ED-41CC-A99F-7F7F3BBF7210}" presName="rect3" presStyleLbl="alignAcc1" presStyleIdx="2" presStyleCnt="4"/>
      <dgm:spPr/>
      <dgm:t>
        <a:bodyPr/>
        <a:lstStyle/>
        <a:p>
          <a:endParaRPr lang="ru-RU"/>
        </a:p>
      </dgm:t>
    </dgm:pt>
    <dgm:pt modelId="{D4CBC9B4-F6D8-47EB-A864-99FD07E125FC}" type="pres">
      <dgm:prSet presAssocID="{031E3C3B-8573-431F-9418-FBC7BB117DBD}" presName="vertSpace4" presStyleLbl="node1" presStyleIdx="2" presStyleCnt="4"/>
      <dgm:spPr/>
    </dgm:pt>
    <dgm:pt modelId="{DFF0F4A4-A7BD-42F7-AC75-9AFE505A7C32}" type="pres">
      <dgm:prSet presAssocID="{031E3C3B-8573-431F-9418-FBC7BB117DBD}" presName="circle4" presStyleLbl="node1" presStyleIdx="3" presStyleCnt="4"/>
      <dgm:spPr/>
    </dgm:pt>
    <dgm:pt modelId="{A4B1A1EA-271A-4EF3-A19E-863F6401A66C}" type="pres">
      <dgm:prSet presAssocID="{031E3C3B-8573-431F-9418-FBC7BB117DBD}" presName="rect4" presStyleLbl="alignAcc1" presStyleIdx="3" presStyleCnt="4"/>
      <dgm:spPr/>
      <dgm:t>
        <a:bodyPr/>
        <a:lstStyle/>
        <a:p>
          <a:endParaRPr lang="ru-RU"/>
        </a:p>
      </dgm:t>
    </dgm:pt>
    <dgm:pt modelId="{D02F2FEA-2052-4A59-B667-CEE8A2283CBD}" type="pres">
      <dgm:prSet presAssocID="{A0696F7F-2D86-48C1-8350-84CB0555E15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01AEF-D8B9-47E9-A7F1-D0571A76A14E}" type="pres">
      <dgm:prSet presAssocID="{129A5CB1-B360-45D5-BBCD-D8B1EA248BA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FD66-7717-43BF-855C-5B6571CC2899}" type="pres">
      <dgm:prSet presAssocID="{B786EC89-47ED-41CC-A99F-7F7F3BBF721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C823B-F4A4-4649-9D3C-5F30DC95CA16}" type="pres">
      <dgm:prSet presAssocID="{031E3C3B-8573-431F-9418-FBC7BB117DB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34189-F042-42E7-89DA-07CDF8DA0D72}" type="presOf" srcId="{B786EC89-47ED-41CC-A99F-7F7F3BBF7210}" destId="{3BC8951D-6180-46AD-A354-EC0C15FC15C3}" srcOrd="0" destOrd="0" presId="urn:microsoft.com/office/officeart/2005/8/layout/target3"/>
    <dgm:cxn modelId="{B6772240-71FB-4FB5-9553-97233E857389}" srcId="{516A7A06-5D7E-4ABD-950F-3A8283E9548A}" destId="{129A5CB1-B360-45D5-BBCD-D8B1EA248BAE}" srcOrd="1" destOrd="0" parTransId="{587B8661-E088-477D-8B1C-CEE67A78D8DE}" sibTransId="{31D2C5AD-D424-48F7-80C2-D7B98E0E95AB}"/>
    <dgm:cxn modelId="{7B6F9489-8024-4026-831B-CBC3913F19A6}" srcId="{516A7A06-5D7E-4ABD-950F-3A8283E9548A}" destId="{A0696F7F-2D86-48C1-8350-84CB0555E150}" srcOrd="0" destOrd="0" parTransId="{7E1C6D5C-1737-4A17-807C-4D272BF0F2E5}" sibTransId="{58F6BB80-AA82-413B-BC85-26D871F925ED}"/>
    <dgm:cxn modelId="{55A00731-59E3-47FD-9312-7B8993474F10}" srcId="{516A7A06-5D7E-4ABD-950F-3A8283E9548A}" destId="{031E3C3B-8573-431F-9418-FBC7BB117DBD}" srcOrd="3" destOrd="0" parTransId="{F5F847BF-25C0-43FD-8C85-42C9D4B1C965}" sibTransId="{80FC28BE-FBBA-4914-815C-84A84FFC9DEE}"/>
    <dgm:cxn modelId="{295DB9E0-D6E5-4D15-BC91-3F77D21C7638}" type="presOf" srcId="{129A5CB1-B360-45D5-BBCD-D8B1EA248BAE}" destId="{7D501AEF-D8B9-47E9-A7F1-D0571A76A14E}" srcOrd="1" destOrd="0" presId="urn:microsoft.com/office/officeart/2005/8/layout/target3"/>
    <dgm:cxn modelId="{BB8C2007-F5BF-4661-8F1D-6AF185202A6B}" type="presOf" srcId="{031E3C3B-8573-431F-9418-FBC7BB117DBD}" destId="{A4B1A1EA-271A-4EF3-A19E-863F6401A66C}" srcOrd="0" destOrd="0" presId="urn:microsoft.com/office/officeart/2005/8/layout/target3"/>
    <dgm:cxn modelId="{6F41D9EB-7411-41FC-9F36-77876564B15D}" type="presOf" srcId="{516A7A06-5D7E-4ABD-950F-3A8283E9548A}" destId="{2CA09D28-C1F2-4DD5-B63D-0F935083B7C8}" srcOrd="0" destOrd="0" presId="urn:microsoft.com/office/officeart/2005/8/layout/target3"/>
    <dgm:cxn modelId="{DDF28F5B-FA9A-45E4-B229-D7B7AB40ECF2}" type="presOf" srcId="{A0696F7F-2D86-48C1-8350-84CB0555E150}" destId="{D02F2FEA-2052-4A59-B667-CEE8A2283CBD}" srcOrd="1" destOrd="0" presId="urn:microsoft.com/office/officeart/2005/8/layout/target3"/>
    <dgm:cxn modelId="{CEAEBDC2-ADF0-4AF7-88F2-9EEA03607460}" srcId="{516A7A06-5D7E-4ABD-950F-3A8283E9548A}" destId="{B786EC89-47ED-41CC-A99F-7F7F3BBF7210}" srcOrd="2" destOrd="0" parTransId="{B5CCE196-32F3-4A43-831C-6951B8321051}" sibTransId="{5679001E-55DB-456C-9600-AEEDF0F6F6D9}"/>
    <dgm:cxn modelId="{755F1B44-0FD9-4347-9AC4-AA610B75CDE3}" type="presOf" srcId="{129A5CB1-B360-45D5-BBCD-D8B1EA248BAE}" destId="{34E4353B-A6E1-49F1-B066-4E942C41A403}" srcOrd="0" destOrd="0" presId="urn:microsoft.com/office/officeart/2005/8/layout/target3"/>
    <dgm:cxn modelId="{A462A110-E37C-484A-9CCB-233F63316A15}" type="presOf" srcId="{031E3C3B-8573-431F-9418-FBC7BB117DBD}" destId="{2CDC823B-F4A4-4649-9D3C-5F30DC95CA16}" srcOrd="1" destOrd="0" presId="urn:microsoft.com/office/officeart/2005/8/layout/target3"/>
    <dgm:cxn modelId="{932E22C9-1343-4EDE-A75B-467B63FD97A2}" type="presOf" srcId="{A0696F7F-2D86-48C1-8350-84CB0555E150}" destId="{C8E02590-3561-4E13-8C45-251CDF2E1E34}" srcOrd="0" destOrd="0" presId="urn:microsoft.com/office/officeart/2005/8/layout/target3"/>
    <dgm:cxn modelId="{15F89E0A-E9B4-48B3-A8BA-9BEFD52FED19}" type="presOf" srcId="{B786EC89-47ED-41CC-A99F-7F7F3BBF7210}" destId="{BFA2FD66-7717-43BF-855C-5B6571CC2899}" srcOrd="1" destOrd="0" presId="urn:microsoft.com/office/officeart/2005/8/layout/target3"/>
    <dgm:cxn modelId="{BE9E0BC1-CEEE-4806-922D-F676D9240DC8}" type="presParOf" srcId="{2CA09D28-C1F2-4DD5-B63D-0F935083B7C8}" destId="{DE61F17A-5B5B-4D38-AC43-96254FFF894D}" srcOrd="0" destOrd="0" presId="urn:microsoft.com/office/officeart/2005/8/layout/target3"/>
    <dgm:cxn modelId="{E8F60F86-E9FE-46F0-8F71-7120D6630B1F}" type="presParOf" srcId="{2CA09D28-C1F2-4DD5-B63D-0F935083B7C8}" destId="{3ACA0D56-0923-4B19-A92A-9441A76245C2}" srcOrd="1" destOrd="0" presId="urn:microsoft.com/office/officeart/2005/8/layout/target3"/>
    <dgm:cxn modelId="{33DF08C9-D6D3-4676-A9AD-C0EE306F727D}" type="presParOf" srcId="{2CA09D28-C1F2-4DD5-B63D-0F935083B7C8}" destId="{C8E02590-3561-4E13-8C45-251CDF2E1E34}" srcOrd="2" destOrd="0" presId="urn:microsoft.com/office/officeart/2005/8/layout/target3"/>
    <dgm:cxn modelId="{948B14B3-2970-4713-9943-A5ED85823767}" type="presParOf" srcId="{2CA09D28-C1F2-4DD5-B63D-0F935083B7C8}" destId="{78ACDA83-3D41-420A-BB77-52BFECD0F565}" srcOrd="3" destOrd="0" presId="urn:microsoft.com/office/officeart/2005/8/layout/target3"/>
    <dgm:cxn modelId="{71211887-3EEA-4016-B9B6-928A8265F28F}" type="presParOf" srcId="{2CA09D28-C1F2-4DD5-B63D-0F935083B7C8}" destId="{D37BC81C-DC15-449D-A173-3A37B74B0CE6}" srcOrd="4" destOrd="0" presId="urn:microsoft.com/office/officeart/2005/8/layout/target3"/>
    <dgm:cxn modelId="{8AA1A8FF-3511-49C5-B11A-63EFF2DD3692}" type="presParOf" srcId="{2CA09D28-C1F2-4DD5-B63D-0F935083B7C8}" destId="{34E4353B-A6E1-49F1-B066-4E942C41A403}" srcOrd="5" destOrd="0" presId="urn:microsoft.com/office/officeart/2005/8/layout/target3"/>
    <dgm:cxn modelId="{AADBD2BA-60B8-4B24-BB10-E93A19A19ED3}" type="presParOf" srcId="{2CA09D28-C1F2-4DD5-B63D-0F935083B7C8}" destId="{FD9C183B-95E6-48B2-86D3-AEE527E8D9AF}" srcOrd="6" destOrd="0" presId="urn:microsoft.com/office/officeart/2005/8/layout/target3"/>
    <dgm:cxn modelId="{1175536C-52F8-404A-8606-ECF1B71EE3F0}" type="presParOf" srcId="{2CA09D28-C1F2-4DD5-B63D-0F935083B7C8}" destId="{C95B9A5A-963C-4FAB-B384-619FF15C7238}" srcOrd="7" destOrd="0" presId="urn:microsoft.com/office/officeart/2005/8/layout/target3"/>
    <dgm:cxn modelId="{77BAEBF3-046E-4E01-9AE0-A0486DD641C2}" type="presParOf" srcId="{2CA09D28-C1F2-4DD5-B63D-0F935083B7C8}" destId="{3BC8951D-6180-46AD-A354-EC0C15FC15C3}" srcOrd="8" destOrd="0" presId="urn:microsoft.com/office/officeart/2005/8/layout/target3"/>
    <dgm:cxn modelId="{10D4B638-EC83-4834-B9E4-086096D52D85}" type="presParOf" srcId="{2CA09D28-C1F2-4DD5-B63D-0F935083B7C8}" destId="{D4CBC9B4-F6D8-47EB-A864-99FD07E125FC}" srcOrd="9" destOrd="0" presId="urn:microsoft.com/office/officeart/2005/8/layout/target3"/>
    <dgm:cxn modelId="{FC36250B-FBBB-46DF-8DC4-176A31779D3B}" type="presParOf" srcId="{2CA09D28-C1F2-4DD5-B63D-0F935083B7C8}" destId="{DFF0F4A4-A7BD-42F7-AC75-9AFE505A7C32}" srcOrd="10" destOrd="0" presId="urn:microsoft.com/office/officeart/2005/8/layout/target3"/>
    <dgm:cxn modelId="{24FB07C4-9C0B-4EA0-8CF6-05F44F22AA5D}" type="presParOf" srcId="{2CA09D28-C1F2-4DD5-B63D-0F935083B7C8}" destId="{A4B1A1EA-271A-4EF3-A19E-863F6401A66C}" srcOrd="11" destOrd="0" presId="urn:microsoft.com/office/officeart/2005/8/layout/target3"/>
    <dgm:cxn modelId="{87B46CF6-9AD8-4B22-83E4-15020FA1171D}" type="presParOf" srcId="{2CA09D28-C1F2-4DD5-B63D-0F935083B7C8}" destId="{D02F2FEA-2052-4A59-B667-CEE8A2283CBD}" srcOrd="12" destOrd="0" presId="urn:microsoft.com/office/officeart/2005/8/layout/target3"/>
    <dgm:cxn modelId="{17AC880D-A292-4AB4-80DE-30AA75267265}" type="presParOf" srcId="{2CA09D28-C1F2-4DD5-B63D-0F935083B7C8}" destId="{7D501AEF-D8B9-47E9-A7F1-D0571A76A14E}" srcOrd="13" destOrd="0" presId="urn:microsoft.com/office/officeart/2005/8/layout/target3"/>
    <dgm:cxn modelId="{677E1209-6B52-4AE4-9757-8A595B4FEB29}" type="presParOf" srcId="{2CA09D28-C1F2-4DD5-B63D-0F935083B7C8}" destId="{BFA2FD66-7717-43BF-855C-5B6571CC2899}" srcOrd="14" destOrd="0" presId="urn:microsoft.com/office/officeart/2005/8/layout/target3"/>
    <dgm:cxn modelId="{4BBF5C94-9C98-4CA7-8662-BBF3813C5040}" type="presParOf" srcId="{2CA09D28-C1F2-4DD5-B63D-0F935083B7C8}" destId="{2CDC823B-F4A4-4649-9D3C-5F30DC95CA16}" srcOrd="15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 custT="1"/>
      <dgm:spPr/>
      <dgm:t>
        <a:bodyPr/>
        <a:lstStyle/>
        <a:p>
          <a:pPr rtl="0"/>
          <a:r>
            <a:rPr lang="ru-RU" sz="2400" b="1" dirty="0" smtClean="0"/>
            <a:t>Педагоги детского сада используют различные методы и приёмы по ознакомлению детей с художественной литературой</a:t>
          </a:r>
          <a:endParaRPr lang="ru-RU" sz="2400" b="1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25AAC2F3-96C6-4C63-80E4-79EAA3E6FA4C}" type="presOf" srcId="{FE6AA323-EFCA-4E27-B199-2B323046E5AF}" destId="{8A48D659-8B75-417D-9CD9-997BFB0DAB49}" srcOrd="0" destOrd="0" presId="urn:microsoft.com/office/officeart/2005/8/layout/vList4"/>
    <dgm:cxn modelId="{C1B9E4A6-A070-45F5-BC0F-3BACC88227BE}" type="presOf" srcId="{D99D22BF-94A5-4158-87F9-509F825F8530}" destId="{65821112-1705-4F24-BB5C-DC38B2DBA95B}" srcOrd="0" destOrd="0" presId="urn:microsoft.com/office/officeart/2005/8/layout/vList4"/>
    <dgm:cxn modelId="{C6796270-A3EF-4C06-8AA1-A060AF96B5C0}" type="presOf" srcId="{FE6AA323-EFCA-4E27-B199-2B323046E5AF}" destId="{FE5226B5-FE00-4055-B3BF-3B3A803351E6}" srcOrd="1" destOrd="0" presId="urn:microsoft.com/office/officeart/2005/8/layout/vList4"/>
    <dgm:cxn modelId="{30202529-22C3-4B10-AE2E-3D1533690F4C}" type="presParOf" srcId="{65821112-1705-4F24-BB5C-DC38B2DBA95B}" destId="{5535C20E-B586-4F20-B2EC-9318E3297177}" srcOrd="0" destOrd="0" presId="urn:microsoft.com/office/officeart/2005/8/layout/vList4"/>
    <dgm:cxn modelId="{E9CF9D46-D616-44B8-A36F-1839BC35DA71}" type="presParOf" srcId="{5535C20E-B586-4F20-B2EC-9318E3297177}" destId="{8A48D659-8B75-417D-9CD9-997BFB0DAB49}" srcOrd="0" destOrd="0" presId="urn:microsoft.com/office/officeart/2005/8/layout/vList4"/>
    <dgm:cxn modelId="{4B5B4AC7-CC44-4541-9AB9-93DE83CA9653}" type="presParOf" srcId="{5535C20E-B586-4F20-B2EC-9318E3297177}" destId="{AD7F5683-886C-41A2-897A-20FDEB74787D}" srcOrd="1" destOrd="0" presId="urn:microsoft.com/office/officeart/2005/8/layout/vList4"/>
    <dgm:cxn modelId="{A451E0C1-CFCC-40C3-94D4-D66F013A4AB9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 custT="1"/>
      <dgm:spPr/>
      <dgm:t>
        <a:bodyPr/>
        <a:lstStyle/>
        <a:p>
          <a:pPr rtl="0"/>
          <a:r>
            <a:rPr lang="ru-RU" sz="2400" b="1" dirty="0" smtClean="0"/>
            <a:t>Педагоги детского сада используют различные методы и приёмы по ознакомлению детей с художественной литературой</a:t>
          </a:r>
          <a:endParaRPr lang="ru-RU" sz="2400" b="1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3DEB4-8810-44C3-8C10-C80AD3BC3C40}" type="presOf" srcId="{FE6AA323-EFCA-4E27-B199-2B323046E5AF}" destId="{FE5226B5-FE00-4055-B3BF-3B3A803351E6}" srcOrd="1" destOrd="0" presId="urn:microsoft.com/office/officeart/2005/8/layout/vList4"/>
    <dgm:cxn modelId="{C30B228A-2B58-4F4F-A6B0-9FC9EB38DECC}" type="presOf" srcId="{D99D22BF-94A5-4158-87F9-509F825F8530}" destId="{65821112-1705-4F24-BB5C-DC38B2DBA95B}" srcOrd="0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92DA1C67-9E9A-47D2-9586-D95FCB0A4EC8}" type="presOf" srcId="{FE6AA323-EFCA-4E27-B199-2B323046E5AF}" destId="{8A48D659-8B75-417D-9CD9-997BFB0DAB49}" srcOrd="0" destOrd="0" presId="urn:microsoft.com/office/officeart/2005/8/layout/vList4"/>
    <dgm:cxn modelId="{B0153A0C-EA22-4DE5-A5B5-2950765E87E1}" type="presParOf" srcId="{65821112-1705-4F24-BB5C-DC38B2DBA95B}" destId="{5535C20E-B586-4F20-B2EC-9318E3297177}" srcOrd="0" destOrd="0" presId="urn:microsoft.com/office/officeart/2005/8/layout/vList4"/>
    <dgm:cxn modelId="{361FBC1E-C31B-4FB5-B4B8-5254785CF8E9}" type="presParOf" srcId="{5535C20E-B586-4F20-B2EC-9318E3297177}" destId="{8A48D659-8B75-417D-9CD9-997BFB0DAB49}" srcOrd="0" destOrd="0" presId="urn:microsoft.com/office/officeart/2005/8/layout/vList4"/>
    <dgm:cxn modelId="{2A814A64-FF0C-4A2F-B9A7-798DD9F3EA7C}" type="presParOf" srcId="{5535C20E-B586-4F20-B2EC-9318E3297177}" destId="{AD7F5683-886C-41A2-897A-20FDEB74787D}" srcOrd="1" destOrd="0" presId="urn:microsoft.com/office/officeart/2005/8/layout/vList4"/>
    <dgm:cxn modelId="{EF06C543-F2F0-4539-A0EF-2704553D0221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b="1" dirty="0" smtClean="0"/>
            <a:t>Педагоги детского сада используют различные методы и приёмы по ознакомлению детей с художественной литературой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0C4FC-D6AB-4066-8EB1-0C51B2F71E70}" type="presOf" srcId="{FE6AA323-EFCA-4E27-B199-2B323046E5AF}" destId="{8A48D659-8B75-417D-9CD9-997BFB0DAB49}" srcOrd="0" destOrd="0" presId="urn:microsoft.com/office/officeart/2005/8/layout/vList4"/>
    <dgm:cxn modelId="{1D0972A4-4F04-437C-9350-CFE734A5F5E5}" type="presOf" srcId="{FE6AA323-EFCA-4E27-B199-2B323046E5AF}" destId="{FE5226B5-FE00-4055-B3BF-3B3A803351E6}" srcOrd="1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A54D0A56-C841-4014-A7CF-9AF45B5B65D8}" type="presOf" srcId="{D99D22BF-94A5-4158-87F9-509F825F8530}" destId="{65821112-1705-4F24-BB5C-DC38B2DBA95B}" srcOrd="0" destOrd="0" presId="urn:microsoft.com/office/officeart/2005/8/layout/vList4"/>
    <dgm:cxn modelId="{D1489F5E-8C0A-45A0-941E-21CFEFDBD63F}" type="presParOf" srcId="{65821112-1705-4F24-BB5C-DC38B2DBA95B}" destId="{5535C20E-B586-4F20-B2EC-9318E3297177}" srcOrd="0" destOrd="0" presId="urn:microsoft.com/office/officeart/2005/8/layout/vList4"/>
    <dgm:cxn modelId="{367E4BE6-8100-4F29-AD3C-97950DDF87BB}" type="presParOf" srcId="{5535C20E-B586-4F20-B2EC-9318E3297177}" destId="{8A48D659-8B75-417D-9CD9-997BFB0DAB49}" srcOrd="0" destOrd="0" presId="urn:microsoft.com/office/officeart/2005/8/layout/vList4"/>
    <dgm:cxn modelId="{DBFC4706-FCBE-4804-A090-F0B365CF1679}" type="presParOf" srcId="{5535C20E-B586-4F20-B2EC-9318E3297177}" destId="{AD7F5683-886C-41A2-897A-20FDEB74787D}" srcOrd="1" destOrd="0" presId="urn:microsoft.com/office/officeart/2005/8/layout/vList4"/>
    <dgm:cxn modelId="{85BB810F-013A-4316-BF3C-351E442C9130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b="1" dirty="0" smtClean="0"/>
            <a:t>Педагоги детского сада  используют различные методы и приёмы по ознакомлению детей с художественной литературой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F16811-B4B4-4DCB-A004-CF1D22717492}" type="presOf" srcId="{FE6AA323-EFCA-4E27-B199-2B323046E5AF}" destId="{FE5226B5-FE00-4055-B3BF-3B3A803351E6}" srcOrd="1" destOrd="0" presId="urn:microsoft.com/office/officeart/2005/8/layout/vList4"/>
    <dgm:cxn modelId="{27D26B97-C2C5-4516-9E00-9E92AECBAE71}" type="presOf" srcId="{FE6AA323-EFCA-4E27-B199-2B323046E5AF}" destId="{8A48D659-8B75-417D-9CD9-997BFB0DAB49}" srcOrd="0" destOrd="0" presId="urn:microsoft.com/office/officeart/2005/8/layout/vList4"/>
    <dgm:cxn modelId="{3885A02B-3D9B-41A1-ABA5-100546823DFF}" type="presOf" srcId="{D99D22BF-94A5-4158-87F9-509F825F8530}" destId="{65821112-1705-4F24-BB5C-DC38B2DBA95B}" srcOrd="0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D946D278-DEA7-493F-BA79-AD97D356B686}" type="presParOf" srcId="{65821112-1705-4F24-BB5C-DC38B2DBA95B}" destId="{5535C20E-B586-4F20-B2EC-9318E3297177}" srcOrd="0" destOrd="0" presId="urn:microsoft.com/office/officeart/2005/8/layout/vList4"/>
    <dgm:cxn modelId="{C6D3EB8E-39C7-4DB6-B9A7-0358A0F7E99C}" type="presParOf" srcId="{5535C20E-B586-4F20-B2EC-9318E3297177}" destId="{8A48D659-8B75-417D-9CD9-997BFB0DAB49}" srcOrd="0" destOrd="0" presId="urn:microsoft.com/office/officeart/2005/8/layout/vList4"/>
    <dgm:cxn modelId="{C8592BB5-204B-406A-AA97-72EC8CE4ABD0}" type="presParOf" srcId="{5535C20E-B586-4F20-B2EC-9318E3297177}" destId="{AD7F5683-886C-41A2-897A-20FDEB74787D}" srcOrd="1" destOrd="0" presId="urn:microsoft.com/office/officeart/2005/8/layout/vList4"/>
    <dgm:cxn modelId="{E0CB36A5-4D0C-4A35-A660-3AE7FFAA268A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9D22BF-94A5-4158-87F9-509F825F85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6AA323-EFCA-4E27-B199-2B323046E5AF}">
      <dgm:prSet/>
      <dgm:spPr/>
      <dgm:t>
        <a:bodyPr/>
        <a:lstStyle/>
        <a:p>
          <a:pPr rtl="0"/>
          <a:r>
            <a:rPr lang="ru-RU" dirty="0" smtClean="0"/>
            <a:t>Педагоги детского сада используют различные методы и приёмы по ознакомлению детей с художественной литературой</a:t>
          </a:r>
          <a:endParaRPr lang="ru-RU" dirty="0"/>
        </a:p>
      </dgm:t>
    </dgm:pt>
    <dgm:pt modelId="{206E64B5-C21C-4BA0-BB40-757B355781DB}" type="parTrans" cxnId="{65A5C850-FFF6-4C08-89F3-36B4480A0C7B}">
      <dgm:prSet/>
      <dgm:spPr/>
      <dgm:t>
        <a:bodyPr/>
        <a:lstStyle/>
        <a:p>
          <a:endParaRPr lang="ru-RU"/>
        </a:p>
      </dgm:t>
    </dgm:pt>
    <dgm:pt modelId="{C4E22FD9-C8C1-462E-81EE-AF06A862DE3E}" type="sibTrans" cxnId="{65A5C850-FFF6-4C08-89F3-36B4480A0C7B}">
      <dgm:prSet/>
      <dgm:spPr/>
      <dgm:t>
        <a:bodyPr/>
        <a:lstStyle/>
        <a:p>
          <a:endParaRPr lang="ru-RU"/>
        </a:p>
      </dgm:t>
    </dgm:pt>
    <dgm:pt modelId="{65821112-1705-4F24-BB5C-DC38B2DBA95B}" type="pres">
      <dgm:prSet presAssocID="{D99D22BF-94A5-4158-87F9-509F825F8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5C20E-B586-4F20-B2EC-9318E3297177}" type="pres">
      <dgm:prSet presAssocID="{FE6AA323-EFCA-4E27-B199-2B323046E5AF}" presName="comp" presStyleCnt="0"/>
      <dgm:spPr/>
    </dgm:pt>
    <dgm:pt modelId="{8A48D659-8B75-417D-9CD9-997BFB0DAB49}" type="pres">
      <dgm:prSet presAssocID="{FE6AA323-EFCA-4E27-B199-2B323046E5AF}" presName="box" presStyleLbl="node1" presStyleIdx="0" presStyleCnt="1"/>
      <dgm:spPr/>
      <dgm:t>
        <a:bodyPr/>
        <a:lstStyle/>
        <a:p>
          <a:endParaRPr lang="ru-RU"/>
        </a:p>
      </dgm:t>
    </dgm:pt>
    <dgm:pt modelId="{AD7F5683-886C-41A2-897A-20FDEB74787D}" type="pres">
      <dgm:prSet presAssocID="{FE6AA323-EFCA-4E27-B199-2B323046E5A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226B5-FE00-4055-B3BF-3B3A803351E6}" type="pres">
      <dgm:prSet presAssocID="{FE6AA323-EFCA-4E27-B199-2B323046E5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F6D44-FCC9-4341-8CA2-F34864F76AC5}" type="presOf" srcId="{FE6AA323-EFCA-4E27-B199-2B323046E5AF}" destId="{8A48D659-8B75-417D-9CD9-997BFB0DAB49}" srcOrd="0" destOrd="0" presId="urn:microsoft.com/office/officeart/2005/8/layout/vList4"/>
    <dgm:cxn modelId="{7A065F67-64D7-4B97-830C-77063CCC8CF5}" type="presOf" srcId="{D99D22BF-94A5-4158-87F9-509F825F8530}" destId="{65821112-1705-4F24-BB5C-DC38B2DBA95B}" srcOrd="0" destOrd="0" presId="urn:microsoft.com/office/officeart/2005/8/layout/vList4"/>
    <dgm:cxn modelId="{65A5C850-FFF6-4C08-89F3-36B4480A0C7B}" srcId="{D99D22BF-94A5-4158-87F9-509F825F8530}" destId="{FE6AA323-EFCA-4E27-B199-2B323046E5AF}" srcOrd="0" destOrd="0" parTransId="{206E64B5-C21C-4BA0-BB40-757B355781DB}" sibTransId="{C4E22FD9-C8C1-462E-81EE-AF06A862DE3E}"/>
    <dgm:cxn modelId="{E8DF41E4-D325-4D34-801C-7CC5F01031B8}" type="presOf" srcId="{FE6AA323-EFCA-4E27-B199-2B323046E5AF}" destId="{FE5226B5-FE00-4055-B3BF-3B3A803351E6}" srcOrd="1" destOrd="0" presId="urn:microsoft.com/office/officeart/2005/8/layout/vList4"/>
    <dgm:cxn modelId="{D137DCE5-D470-4689-BE16-C91F4C951A8E}" type="presParOf" srcId="{65821112-1705-4F24-BB5C-DC38B2DBA95B}" destId="{5535C20E-B586-4F20-B2EC-9318E3297177}" srcOrd="0" destOrd="0" presId="urn:microsoft.com/office/officeart/2005/8/layout/vList4"/>
    <dgm:cxn modelId="{7BD58603-50A3-4043-82A9-9D6760F314BD}" type="presParOf" srcId="{5535C20E-B586-4F20-B2EC-9318E3297177}" destId="{8A48D659-8B75-417D-9CD9-997BFB0DAB49}" srcOrd="0" destOrd="0" presId="urn:microsoft.com/office/officeart/2005/8/layout/vList4"/>
    <dgm:cxn modelId="{137C89E1-36B1-4931-B95C-F3CB6797C4E1}" type="presParOf" srcId="{5535C20E-B586-4F20-B2EC-9318E3297177}" destId="{AD7F5683-886C-41A2-897A-20FDEB74787D}" srcOrd="1" destOrd="0" presId="urn:microsoft.com/office/officeart/2005/8/layout/vList4"/>
    <dgm:cxn modelId="{75301C0A-8E73-46DC-A496-ABAB03F2B785}" type="presParOf" srcId="{5535C20E-B586-4F20-B2EC-9318E3297177}" destId="{FE5226B5-FE00-4055-B3BF-3B3A803351E6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829855-9481-4093-A1D3-594BB3477A6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CCD98-04CC-4D59-95A1-D7D4C356E1B7}">
      <dgm:prSet custT="1"/>
      <dgm:spPr/>
      <dgm:t>
        <a:bodyPr/>
        <a:lstStyle/>
        <a:p>
          <a:pPr rtl="0"/>
          <a:r>
            <a:rPr lang="ru-RU" sz="4000" b="1" i="1" dirty="0" smtClean="0">
              <a:solidFill>
                <a:srgbClr val="C00000"/>
              </a:solidFill>
            </a:rPr>
            <a:t>Агитбригада </a:t>
          </a:r>
          <a:br>
            <a:rPr lang="ru-RU" sz="4000" b="1" i="1" dirty="0" smtClean="0">
              <a:solidFill>
                <a:srgbClr val="C00000"/>
              </a:solidFill>
            </a:rPr>
          </a:br>
          <a:r>
            <a:rPr lang="ru-RU" sz="4000" b="1" i="1" dirty="0" smtClean="0">
              <a:solidFill>
                <a:srgbClr val="C00000"/>
              </a:solidFill>
            </a:rPr>
            <a:t>«Мы любим книги!» </a:t>
          </a:r>
          <a:br>
            <a:rPr lang="ru-RU" sz="4000" b="1" i="1" dirty="0" smtClean="0">
              <a:solidFill>
                <a:srgbClr val="C00000"/>
              </a:solidFill>
            </a:rPr>
          </a:br>
          <a:endParaRPr lang="ru-RU" sz="4000" b="1" dirty="0">
            <a:solidFill>
              <a:srgbClr val="C00000"/>
            </a:solidFill>
          </a:endParaRPr>
        </a:p>
      </dgm:t>
    </dgm:pt>
    <dgm:pt modelId="{64506842-7D29-4C1A-8854-0C8FB6BE2864}" type="parTrans" cxnId="{8048F760-3F14-4391-996C-0F42E1B8486B}">
      <dgm:prSet/>
      <dgm:spPr/>
      <dgm:t>
        <a:bodyPr/>
        <a:lstStyle/>
        <a:p>
          <a:endParaRPr lang="ru-RU"/>
        </a:p>
      </dgm:t>
    </dgm:pt>
    <dgm:pt modelId="{F9DFE92D-1C6A-4260-BA86-DFAE321445B2}" type="sibTrans" cxnId="{8048F760-3F14-4391-996C-0F42E1B8486B}">
      <dgm:prSet/>
      <dgm:spPr/>
      <dgm:t>
        <a:bodyPr/>
        <a:lstStyle/>
        <a:p>
          <a:endParaRPr lang="ru-RU"/>
        </a:p>
      </dgm:t>
    </dgm:pt>
    <dgm:pt modelId="{A6B07A8E-6A29-42B7-85AE-BDADB3C58FBE}" type="pres">
      <dgm:prSet presAssocID="{DD829855-9481-4093-A1D3-594BB3477A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AE329-22B7-4D1C-8FF3-8A5EEC143D46}" type="pres">
      <dgm:prSet presAssocID="{07FCCD98-04CC-4D59-95A1-D7D4C356E1B7}" presName="circle1" presStyleLbl="node1" presStyleIdx="0" presStyleCnt="1"/>
      <dgm:spPr/>
    </dgm:pt>
    <dgm:pt modelId="{9AAC4F42-AD36-42C7-A500-ECA7A0ED95A7}" type="pres">
      <dgm:prSet presAssocID="{07FCCD98-04CC-4D59-95A1-D7D4C356E1B7}" presName="space" presStyleCnt="0"/>
      <dgm:spPr/>
    </dgm:pt>
    <dgm:pt modelId="{DE92204E-25F5-4DB6-A92A-47E87544799C}" type="pres">
      <dgm:prSet presAssocID="{07FCCD98-04CC-4D59-95A1-D7D4C356E1B7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F3F090DB-453C-47A0-892B-AC2E7D745CE0}" type="pres">
      <dgm:prSet presAssocID="{07FCCD98-04CC-4D59-95A1-D7D4C356E1B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729D8-9FF7-45A7-BD72-753E36A6820D}" type="presOf" srcId="{DD829855-9481-4093-A1D3-594BB3477A6B}" destId="{A6B07A8E-6A29-42B7-85AE-BDADB3C58FBE}" srcOrd="0" destOrd="0" presId="urn:microsoft.com/office/officeart/2005/8/layout/target3"/>
    <dgm:cxn modelId="{A2427A7C-0603-4872-A756-54A7AA08E119}" type="presOf" srcId="{07FCCD98-04CC-4D59-95A1-D7D4C356E1B7}" destId="{F3F090DB-453C-47A0-892B-AC2E7D745CE0}" srcOrd="1" destOrd="0" presId="urn:microsoft.com/office/officeart/2005/8/layout/target3"/>
    <dgm:cxn modelId="{8FAFD1CA-4792-4CDD-9165-03B21EBBCFD7}" type="presOf" srcId="{07FCCD98-04CC-4D59-95A1-D7D4C356E1B7}" destId="{DE92204E-25F5-4DB6-A92A-47E87544799C}" srcOrd="0" destOrd="0" presId="urn:microsoft.com/office/officeart/2005/8/layout/target3"/>
    <dgm:cxn modelId="{8048F760-3F14-4391-996C-0F42E1B8486B}" srcId="{DD829855-9481-4093-A1D3-594BB3477A6B}" destId="{07FCCD98-04CC-4D59-95A1-D7D4C356E1B7}" srcOrd="0" destOrd="0" parTransId="{64506842-7D29-4C1A-8854-0C8FB6BE2864}" sibTransId="{F9DFE92D-1C6A-4260-BA86-DFAE321445B2}"/>
    <dgm:cxn modelId="{2C7A9A55-BF31-4F77-AD2B-1EA78B414562}" type="presParOf" srcId="{A6B07A8E-6A29-42B7-85AE-BDADB3C58FBE}" destId="{74EAE329-22B7-4D1C-8FF3-8A5EEC143D46}" srcOrd="0" destOrd="0" presId="urn:microsoft.com/office/officeart/2005/8/layout/target3"/>
    <dgm:cxn modelId="{84BB047D-EF12-4219-B5AF-E1DAC086DFE8}" type="presParOf" srcId="{A6B07A8E-6A29-42B7-85AE-BDADB3C58FBE}" destId="{9AAC4F42-AD36-42C7-A500-ECA7A0ED95A7}" srcOrd="1" destOrd="0" presId="urn:microsoft.com/office/officeart/2005/8/layout/target3"/>
    <dgm:cxn modelId="{D8E9FCC5-9533-4D5C-AF2B-C708DC7BFB70}" type="presParOf" srcId="{A6B07A8E-6A29-42B7-85AE-BDADB3C58FBE}" destId="{DE92204E-25F5-4DB6-A92A-47E87544799C}" srcOrd="2" destOrd="0" presId="urn:microsoft.com/office/officeart/2005/8/layout/target3"/>
    <dgm:cxn modelId="{C6898673-6C36-42D8-8132-DE35E6ED8DB7}" type="presParOf" srcId="{A6B07A8E-6A29-42B7-85AE-BDADB3C58FBE}" destId="{F3F090DB-453C-47A0-892B-AC2E7D745CE0}" srcOrd="3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607105-E75C-4715-A623-F4F91EC82E2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002BAB-823B-412B-9BA1-C4D26F368667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C00000"/>
              </a:solidFill>
            </a:rPr>
            <a:t>Презентация выставки современной литературы, рекомендованной для чтения дошкольникам</a:t>
          </a:r>
          <a:endParaRPr lang="ru-RU" dirty="0">
            <a:solidFill>
              <a:srgbClr val="C00000"/>
            </a:solidFill>
          </a:endParaRPr>
        </a:p>
      </dgm:t>
    </dgm:pt>
    <dgm:pt modelId="{66E1646A-B155-451D-B604-E6A3E77E1090}" type="parTrans" cxnId="{49DA3FB9-3D64-4FC1-97B7-5EA87D5ABCD2}">
      <dgm:prSet/>
      <dgm:spPr/>
      <dgm:t>
        <a:bodyPr/>
        <a:lstStyle/>
        <a:p>
          <a:endParaRPr lang="ru-RU"/>
        </a:p>
      </dgm:t>
    </dgm:pt>
    <dgm:pt modelId="{D80661D8-A1E4-4012-9510-0D3F9CF4C81E}" type="sibTrans" cxnId="{49DA3FB9-3D64-4FC1-97B7-5EA87D5ABCD2}">
      <dgm:prSet/>
      <dgm:spPr/>
      <dgm:t>
        <a:bodyPr/>
        <a:lstStyle/>
        <a:p>
          <a:endParaRPr lang="ru-RU"/>
        </a:p>
      </dgm:t>
    </dgm:pt>
    <dgm:pt modelId="{EE46F3AF-7244-46F9-AED0-76105D1696B7}" type="pres">
      <dgm:prSet presAssocID="{59607105-E75C-4715-A623-F4F91EC82E2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5C0478-F241-4428-9BE6-9E74F0A24FFD}" type="pres">
      <dgm:prSet presAssocID="{17002BAB-823B-412B-9BA1-C4D26F368667}" presName="circle1" presStyleLbl="node1" presStyleIdx="0" presStyleCnt="1"/>
      <dgm:spPr/>
    </dgm:pt>
    <dgm:pt modelId="{5896AF3B-C176-48E8-B116-2B3A5E11E00B}" type="pres">
      <dgm:prSet presAssocID="{17002BAB-823B-412B-9BA1-C4D26F368667}" presName="space" presStyleCnt="0"/>
      <dgm:spPr/>
    </dgm:pt>
    <dgm:pt modelId="{9AB36E75-303A-403B-A0E7-53E07FD01FEC}" type="pres">
      <dgm:prSet presAssocID="{17002BAB-823B-412B-9BA1-C4D26F368667}" presName="rect1" presStyleLbl="alignAcc1" presStyleIdx="0" presStyleCnt="1"/>
      <dgm:spPr/>
      <dgm:t>
        <a:bodyPr/>
        <a:lstStyle/>
        <a:p>
          <a:endParaRPr lang="ru-RU"/>
        </a:p>
      </dgm:t>
    </dgm:pt>
    <dgm:pt modelId="{835CBC80-5A06-4026-A687-64339488300E}" type="pres">
      <dgm:prSet presAssocID="{17002BAB-823B-412B-9BA1-C4D26F36866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A3FB9-3D64-4FC1-97B7-5EA87D5ABCD2}" srcId="{59607105-E75C-4715-A623-F4F91EC82E22}" destId="{17002BAB-823B-412B-9BA1-C4D26F368667}" srcOrd="0" destOrd="0" parTransId="{66E1646A-B155-451D-B604-E6A3E77E1090}" sibTransId="{D80661D8-A1E4-4012-9510-0D3F9CF4C81E}"/>
    <dgm:cxn modelId="{37E49485-43C8-405C-AFF8-D7A27960E295}" type="presOf" srcId="{59607105-E75C-4715-A623-F4F91EC82E22}" destId="{EE46F3AF-7244-46F9-AED0-76105D1696B7}" srcOrd="0" destOrd="0" presId="urn:microsoft.com/office/officeart/2005/8/layout/target3"/>
    <dgm:cxn modelId="{7F884086-193D-4860-9DD0-80A8473CA28B}" type="presOf" srcId="{17002BAB-823B-412B-9BA1-C4D26F368667}" destId="{835CBC80-5A06-4026-A687-64339488300E}" srcOrd="1" destOrd="0" presId="urn:microsoft.com/office/officeart/2005/8/layout/target3"/>
    <dgm:cxn modelId="{386A70EB-7045-44A0-8955-3F9F886C4062}" type="presOf" srcId="{17002BAB-823B-412B-9BA1-C4D26F368667}" destId="{9AB36E75-303A-403B-A0E7-53E07FD01FEC}" srcOrd="0" destOrd="0" presId="urn:microsoft.com/office/officeart/2005/8/layout/target3"/>
    <dgm:cxn modelId="{ED3AD6A7-8BC3-4483-B451-B38E45BEA145}" type="presParOf" srcId="{EE46F3AF-7244-46F9-AED0-76105D1696B7}" destId="{D15C0478-F241-4428-9BE6-9E74F0A24FFD}" srcOrd="0" destOrd="0" presId="urn:microsoft.com/office/officeart/2005/8/layout/target3"/>
    <dgm:cxn modelId="{89D170A9-537A-4185-B1F4-F2B152C9807E}" type="presParOf" srcId="{EE46F3AF-7244-46F9-AED0-76105D1696B7}" destId="{5896AF3B-C176-48E8-B116-2B3A5E11E00B}" srcOrd="1" destOrd="0" presId="urn:microsoft.com/office/officeart/2005/8/layout/target3"/>
    <dgm:cxn modelId="{491C4C72-4FE9-4936-8A90-84EF8C137343}" type="presParOf" srcId="{EE46F3AF-7244-46F9-AED0-76105D1696B7}" destId="{9AB36E75-303A-403B-A0E7-53E07FD01FEC}" srcOrd="2" destOrd="0" presId="urn:microsoft.com/office/officeart/2005/8/layout/target3"/>
    <dgm:cxn modelId="{2341DD83-F582-4F93-876A-09BE0EECA00A}" type="presParOf" srcId="{EE46F3AF-7244-46F9-AED0-76105D1696B7}" destId="{835CBC80-5A06-4026-A687-64339488300E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B401-E15D-448E-A148-F532B5DDAB4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D73B-82D8-4909-9C31-29B610AAD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B008-2894-49CD-B850-D5351A3F1F9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425B-1B3A-469B-9805-461D09F8D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662E-2280-4DE8-875B-9B53E9F40C39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B919-068F-457B-B0B3-3316263EA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CA0AD-F69F-4FB8-BE7B-369D122ABAF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5D8A5-25CA-49EC-BBEF-10AB7355B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17F1-5D10-425C-903E-4ABF5EE85F9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BD19-F6C0-4810-8DAA-F29DB58B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23AEFA-1434-4896-83F5-C4CA1C47625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D11483-70F8-4D4C-9209-FC7B6BE69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7006-56DA-4032-9B1E-28539C81994E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8A13-1FFD-4A2C-97A3-46108959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F0D6-8DA9-4F29-B76C-BC972741094D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4D77-589E-4D85-B1BB-D192E4EEB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E569-7D04-4950-A33E-4B61FD5916B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766C-CB82-4CC0-9015-139196E7F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E6BDB8-CC46-4043-A14D-173D2C1B8E0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F82379-C18A-48FF-95A5-06FC7195C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8C34-14BD-4F47-8BC5-530DC5756C9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64D5-A4B0-40CD-BD99-F56205BD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CAA5-C642-4659-9A13-04D46873B52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C644-6B49-4449-9B05-411F49C74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355D7-E668-4A31-B56B-9640E7D62A4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3E175-DA77-4C57-8510-C96C935E7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ADF9-36A6-40F7-841C-506BE6A757D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532A-3F44-4068-8B56-73CDAE3AF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25B3-46FE-4D04-B824-A15C0966729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A509-D7FB-463B-B894-F6F57A90B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29CA-5D99-4846-9B71-0190C1A8D75D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BE3B-07E9-40BD-A6C2-93211E17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2F99-A593-4552-98C8-CA6350867BF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1F19-C20B-4EE3-B37C-A8103E7B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C117-1D6E-49F4-B1BC-FEF4E41AC516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5930-FFE2-4D59-BE51-184292A98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624D-95EA-48E6-A491-59999ABE7EF9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63F8-6513-404B-9EBF-F2B130971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AB01-5B18-4AB7-A10B-2617AC6ED796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9C0E-5999-4683-B235-4BDC80F0B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A7D9-7A17-41F2-9E1D-73A6A5A04E00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2547-8330-43AE-90D6-BFC477367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A1E9-CCAE-4A1D-8C0A-0C0E9F4ECC5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4BDC-0E42-4503-B4DD-2C3C5E5EF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0AE1B-A432-4E67-A784-63C65CBA31B9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3D4786-A32C-440E-A35D-F5F351AFE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3518F12-D294-40BE-B20B-84C7CDBDA89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E9175B9-A449-4E37-9258-BC9FA503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60" r:id="rId7"/>
    <p:sldLayoutId id="2147483755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://www.penta-club.ru/forum/uploads/post-10366-1289146222_thumb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Родительское собрание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«Учимся у книги»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714884"/>
            <a:ext cx="7572402" cy="1543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«Люди перестают мыслить, когда перестают   					читать» (Д. Дидро)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Подготовила: зам. зав. по ВМР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Атливанова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О.М.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МБДОУ ЦРР – детский сад «Гнёздышко»</a:t>
            </a:r>
          </a:p>
        </p:txBody>
      </p:sp>
      <p:pic>
        <p:nvPicPr>
          <p:cNvPr id="7172" name="Рисунок 3" descr="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68525"/>
            <a:ext cx="378618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сканирование002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403350" y="333375"/>
            <a:ext cx="7364413" cy="4254500"/>
          </a:xfrm>
          <a:prstGeom prst="rect">
            <a:avLst/>
          </a:prstGeom>
          <a:noFill/>
          <a:ln w="25400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4652963"/>
            <a:ext cx="8713787" cy="1766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i="1">
                <a:latin typeface="Constantia" pitchFamily="18" charset="0"/>
              </a:rPr>
              <a:t>Значение книги в жизни человека огромно. Однако детей, </a:t>
            </a:r>
          </a:p>
          <a:p>
            <a:pPr algn="ctr"/>
            <a:r>
              <a:rPr lang="ru-RU" sz="2200" b="1" i="1">
                <a:latin typeface="Constantia" pitchFamily="18" charset="0"/>
              </a:rPr>
              <a:t>любящих читать, становится всё меньше. Зато </a:t>
            </a:r>
          </a:p>
          <a:p>
            <a:pPr algn="ctr"/>
            <a:r>
              <a:rPr lang="ru-RU" sz="2200" b="1" i="1">
                <a:latin typeface="Constantia" pitchFamily="18" charset="0"/>
              </a:rPr>
              <a:t>возрастает процент тех, для кого чтение – тяжкая </a:t>
            </a:r>
          </a:p>
          <a:p>
            <a:pPr algn="ctr"/>
            <a:r>
              <a:rPr lang="ru-RU" sz="2200" b="1" i="1">
                <a:latin typeface="Constantia" pitchFamily="18" charset="0"/>
              </a:rPr>
              <a:t>повинность.  Ни для кого ни секрет, что желание читать, </a:t>
            </a:r>
            <a:endParaRPr lang="ru-RU" sz="2200" b="1" i="1"/>
          </a:p>
          <a:p>
            <a:pPr algn="ctr"/>
            <a:r>
              <a:rPr lang="ru-RU" sz="2200" b="1" i="1">
                <a:latin typeface="Constantia" pitchFamily="18" charset="0"/>
              </a:rPr>
              <a:t>стойкий интерес к чтению формируется в семье.</a:t>
            </a:r>
            <a:r>
              <a:rPr lang="ru-RU" sz="2000" b="1" i="1">
                <a:latin typeface="Constantia" pitchFamily="18" charset="0"/>
              </a:rPr>
              <a:t> </a:t>
            </a:r>
            <a:endParaRPr lang="ru-RU" sz="2000">
              <a:latin typeface="Cambria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5288" y="115888"/>
            <a:ext cx="3313112" cy="1920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Constantia" pitchFamily="18" charset="0"/>
              </a:rPr>
              <a:t>Зачем читать 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Constantia" pitchFamily="18" charset="0"/>
              </a:rPr>
              <a:t>детям книги?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Мнение психолога.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1" descr="Картинка 35 из 529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A"/>
              </a:clrFrom>
              <a:clrTo>
                <a:srgbClr val="FB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011238"/>
            <a:ext cx="842962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18"/>
          <p:cNvSpPr>
            <a:spLocks noChangeArrowheads="1"/>
          </p:cNvSpPr>
          <p:nvPr/>
        </p:nvSpPr>
        <p:spPr bwMode="auto">
          <a:xfrm>
            <a:off x="107950" y="357188"/>
            <a:ext cx="903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onstantia" pitchFamily="18" charset="0"/>
              </a:rPr>
              <a:t>Привить ребёнку вкус к чтению – лучший подарок, который родители могут ему сделать.</a:t>
            </a:r>
            <a:r>
              <a:rPr lang="ru-RU" i="1">
                <a:latin typeface="Cambria" pitchFamily="18" charset="0"/>
              </a:rPr>
              <a:t> 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0" descr="http://rtstudio.ru/img/files/Anechka.jpg"/>
          <p:cNvPicPr>
            <a:picLocks noChangeAspect="1" noChangeArrowheads="1"/>
          </p:cNvPicPr>
          <p:nvPr/>
        </p:nvPicPr>
        <p:blipFill>
          <a:blip r:embed="rId2"/>
          <a:srcRect l="8282" t="14507" r="17177" b="15860"/>
          <a:stretch>
            <a:fillRect/>
          </a:stretch>
        </p:blipFill>
        <p:spPr bwMode="auto">
          <a:xfrm>
            <a:off x="684213" y="3141663"/>
            <a:ext cx="35004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250825" y="357188"/>
            <a:ext cx="8750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Constantia" pitchFamily="18" charset="0"/>
              </a:rPr>
              <a:t>Чтение является основой для изучения всех дисциплин, даже математики. Неумение читать не только отрицательно влияет на школьную успеваемость ребёнка, но и на его общее развитие.  «Люди </a:t>
            </a:r>
          </a:p>
          <a:p>
            <a:pPr algn="ctr"/>
            <a:r>
              <a:rPr lang="ru-RU" sz="2400" b="1" i="1" dirty="0">
                <a:latin typeface="Constantia" pitchFamily="18" charset="0"/>
              </a:rPr>
              <a:t>перестают мыслить, когда перестают читать».</a:t>
            </a:r>
          </a:p>
          <a:p>
            <a:pPr algn="ctr"/>
            <a:r>
              <a:rPr lang="ru-RU" sz="1600" b="1" i="1" dirty="0">
                <a:latin typeface="Constantia" pitchFamily="18" charset="0"/>
              </a:rPr>
              <a:t>                                                                                                   (</a:t>
            </a:r>
            <a:r>
              <a:rPr lang="ru-RU" sz="1600" b="1" i="1" dirty="0" err="1">
                <a:latin typeface="Constantia" pitchFamily="18" charset="0"/>
              </a:rPr>
              <a:t>Дени</a:t>
            </a:r>
            <a:r>
              <a:rPr lang="ru-RU" sz="1600" b="1" i="1" dirty="0">
                <a:latin typeface="Constantia" pitchFamily="18" charset="0"/>
              </a:rPr>
              <a:t> Дидро, французский философ)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b="1" i="1" dirty="0">
                <a:latin typeface="Constantia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296" name="Picture 8" descr="Картинка 448 из 53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1663"/>
            <a:ext cx="3887787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395288" y="3644900"/>
            <a:ext cx="84296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onstantia" pitchFamily="18" charset="0"/>
              </a:rPr>
              <a:t>Однако школьная успешность выражается не только в хороших оценках, но и  в накоплении учеником достижений</a:t>
            </a:r>
          </a:p>
          <a:p>
            <a:pPr algn="ctr"/>
            <a:r>
              <a:rPr lang="ru-RU" sz="2000" b="1" i="1">
                <a:latin typeface="Constantia" pitchFamily="18" charset="0"/>
              </a:rPr>
              <a:t>в той или иной области знаний, участии в олимпиадах, конкурсах, турнирах и т.д., как в рамках школьной </a:t>
            </a:r>
          </a:p>
          <a:p>
            <a:pPr algn="ctr"/>
            <a:r>
              <a:rPr lang="ru-RU" sz="2000" b="1" i="1">
                <a:latin typeface="Constantia" pitchFamily="18" charset="0"/>
              </a:rPr>
              <a:t>программы, так и вне её. Все это требует от ребёнка эрудиции, творческого мышления, а значит – начитанности. </a:t>
            </a:r>
          </a:p>
          <a:p>
            <a:pPr algn="ctr"/>
            <a:r>
              <a:rPr lang="ru-RU" sz="2000" b="1" i="1">
                <a:latin typeface="Constantia" pitchFamily="18" charset="0"/>
              </a:rPr>
              <a:t>И большую помощь в этом вопросе могут и должны </a:t>
            </a:r>
          </a:p>
          <a:p>
            <a:pPr algn="ctr"/>
            <a:r>
              <a:rPr lang="ru-RU" sz="2000" b="1" i="1">
                <a:latin typeface="Constantia" pitchFamily="18" charset="0"/>
              </a:rPr>
              <a:t>оказать родители - те, кто более всего заинтересованы </a:t>
            </a:r>
          </a:p>
          <a:p>
            <a:pPr algn="ctr"/>
            <a:r>
              <a:rPr lang="ru-RU" sz="2000" b="1" i="1">
                <a:latin typeface="Constantia" pitchFamily="18" charset="0"/>
              </a:rPr>
              <a:t>в качестве образования своих детей. </a:t>
            </a:r>
          </a:p>
        </p:txBody>
      </p:sp>
      <p:pic>
        <p:nvPicPr>
          <p:cNvPr id="13315" name="Рисунок 16" descr="Картинка 20 из 52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76250"/>
            <a:ext cx="4572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5" descr="Картинка 254 из 53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00063"/>
            <a:ext cx="3530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179388" y="4941888"/>
            <a:ext cx="8715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onstantia" pitchFamily="18" charset="0"/>
              </a:rPr>
              <a:t> </a:t>
            </a:r>
            <a:r>
              <a:rPr lang="ru-RU" sz="2800" b="1" i="1">
                <a:latin typeface="Constantia" pitchFamily="18" charset="0"/>
              </a:rPr>
              <a:t>Опыт показывает: надо как можно раньше приобщить ребёнка к книге и чтению – кладезю знаний, идей, мудрости и опыта.</a:t>
            </a:r>
          </a:p>
        </p:txBody>
      </p:sp>
      <p:pic>
        <p:nvPicPr>
          <p:cNvPr id="14339" name="Рисунок 52" descr="Картинка 255 из 53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4292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42875" y="357188"/>
            <a:ext cx="8858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 </a:t>
            </a:r>
            <a:r>
              <a:rPr lang="ru-RU" sz="2400" b="1" i="1">
                <a:latin typeface="Constantia" pitchFamily="18" charset="0"/>
              </a:rPr>
              <a:t> </a:t>
            </a:r>
            <a:r>
              <a:rPr lang="ru-RU" sz="2800" b="1" i="1">
                <a:latin typeface="Constantia" pitchFamily="18" charset="0"/>
              </a:rPr>
              <a:t> «Книга — великая вещь, </a:t>
            </a:r>
          </a:p>
          <a:p>
            <a:pPr algn="ctr"/>
            <a:r>
              <a:rPr lang="ru-RU" sz="2800" b="1" i="1">
                <a:latin typeface="Constantia" pitchFamily="18" charset="0"/>
              </a:rPr>
              <a:t>когда человек умеет ею пользоваться». </a:t>
            </a:r>
          </a:p>
          <a:p>
            <a:pPr algn="ctr"/>
            <a:r>
              <a:rPr lang="ru-RU" sz="2800" b="1" i="1">
                <a:latin typeface="Constantia" pitchFamily="18" charset="0"/>
              </a:rPr>
              <a:t>                                           </a:t>
            </a:r>
            <a:r>
              <a:rPr lang="ru-RU" sz="2400" i="1">
                <a:latin typeface="Constantia" pitchFamily="18" charset="0"/>
              </a:rPr>
              <a:t>(Александр Блок, русский поэт) </a:t>
            </a:r>
            <a:endParaRPr lang="ru-RU" sz="2800" i="1">
              <a:latin typeface="Constantia" pitchFamily="18" charset="0"/>
            </a:endParaRPr>
          </a:p>
        </p:txBody>
      </p:sp>
      <p:pic>
        <p:nvPicPr>
          <p:cNvPr id="15363" name="Picture 3" descr="SANY0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327400"/>
            <a:ext cx="41005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SANY0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00250"/>
            <a:ext cx="42370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79388" y="3860800"/>
            <a:ext cx="8858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latin typeface="Constantia" pitchFamily="18" charset="0"/>
              </a:rPr>
              <a:t>Что могут сделать родители, чтобы ребёнок полюбил чтение? Дети очень любят и ждут, чтобы родители читали им вслух. Для благополучного развития ребёнка  </a:t>
            </a:r>
          </a:p>
          <a:p>
            <a:pPr algn="ctr"/>
            <a:r>
              <a:rPr lang="ru-RU" sz="2200" b="1" i="1">
                <a:latin typeface="Constantia" pitchFamily="18" charset="0"/>
              </a:rPr>
              <a:t>семейное чтение очень значимо, и не только пока </a:t>
            </a:r>
          </a:p>
          <a:p>
            <a:pPr algn="ctr"/>
            <a:r>
              <a:rPr lang="ru-RU" sz="2200" b="1" i="1">
                <a:latin typeface="Constantia" pitchFamily="18" charset="0"/>
              </a:rPr>
              <a:t>ребёнок сам не умеет читать, но и в более позднем </a:t>
            </a:r>
          </a:p>
          <a:p>
            <a:pPr algn="ctr"/>
            <a:r>
              <a:rPr lang="ru-RU" sz="2200" b="1" i="1">
                <a:latin typeface="Constantia" pitchFamily="18" charset="0"/>
              </a:rPr>
              <a:t>возрасте.  Дело в том, что самостоятельное чтение является трудным делом для ребёнка, ему сложно одновременно читать и вникать в смысл прочитанного.</a:t>
            </a:r>
          </a:p>
        </p:txBody>
      </p:sp>
      <p:pic>
        <p:nvPicPr>
          <p:cNvPr id="16387" name="Рисунок 34" descr="Картинка 38 из 52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5888"/>
            <a:ext cx="489585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282" y="4195733"/>
            <a:ext cx="8539193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700" dirty="0">
                <a:cs typeface="Times New Roman" pitchFamily="18" charset="0"/>
              </a:rPr>
              <a:t> </a:t>
            </a:r>
            <a:endParaRPr lang="ru-RU" sz="900" dirty="0"/>
          </a:p>
          <a:p>
            <a:pPr algn="ctr" eaLnBrk="0" hangingPunct="0"/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Когда родители читают то, что интересно ребёнку </a:t>
            </a:r>
          </a:p>
          <a:p>
            <a:pPr algn="ctr" eaLnBrk="0" hangingPunct="0"/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и готовы обсуждать с ним значимые для него темы, лучше понять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его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взгляды, у ребёнка формируется представление о себе как о значимой личности, чьи потребности и интересы важны (так как им уделяют внимание такие важные люди – родители). Формируется чувство ценности и значимости своего «Я» и своих интересов.</a:t>
            </a:r>
            <a:endParaRPr lang="ru-RU" sz="2000" b="1" i="1" dirty="0">
              <a:latin typeface="Constantia" pitchFamily="18" charset="0"/>
            </a:endParaRPr>
          </a:p>
        </p:txBody>
      </p:sp>
      <p:pic>
        <p:nvPicPr>
          <p:cNvPr id="19461" name="Рисунок 25" descr="Картинка 26 из 52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0350"/>
            <a:ext cx="5513404" cy="381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79388" y="333375"/>
            <a:ext cx="8858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Кроме того, когда ребёнок сидит на коленях у мамы или папы (или </a:t>
            </a:r>
          </a:p>
          <a:p>
            <a:pPr algn="ctr"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рядом с родителем, прижавшись к нему) во время чтения книги, у него создаётся ощущение близости, защищенности и удовлетворяется потребность в безопасности. Создается единое пространство, чувство сопричастности. Такие моменты имеют сильное влияние </a:t>
            </a:r>
          </a:p>
          <a:p>
            <a:pPr algn="ctr"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на формирование комфортного ощущения мира у ребёнка.</a:t>
            </a:r>
            <a:endParaRPr lang="ru-RU" sz="2000" b="1" i="1">
              <a:latin typeface="Constantia" pitchFamily="18" charset="0"/>
            </a:endParaRPr>
          </a:p>
        </p:txBody>
      </p:sp>
      <p:pic>
        <p:nvPicPr>
          <p:cNvPr id="18435" name="Рисунок 61" descr="Картинка 445 из 53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643188"/>
            <a:ext cx="283845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Картинка 11 из 529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643188"/>
            <a:ext cx="30527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Книга влияет на нравственные идеалы ребёнка, формируя его ценности. Герои книг совершают различные поступки, переживают разные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жизненные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ситуации, созвучные с миром ребёнка или неизвестные ему.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На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примерах ситуаций, в которые попадают герои книг, ребёнок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 учится 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понимать, что такое добро и зло, дружба и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предательство, сочувствие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, долг, честь. И задача родителей помочь увидеть 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отражение 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этих ценностей в жизни ребёнка.</a:t>
            </a:r>
            <a:endParaRPr lang="ru-RU" sz="2000" b="1" i="1" dirty="0">
              <a:latin typeface="Constantia" pitchFamily="18" charset="0"/>
            </a:endParaRPr>
          </a:p>
        </p:txBody>
      </p:sp>
      <p:pic>
        <p:nvPicPr>
          <p:cNvPr id="20483" name="Picture 3" descr="SANY0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14620"/>
            <a:ext cx="3286151" cy="37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ANY0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86063"/>
            <a:ext cx="4357690" cy="369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214290"/>
          <a:ext cx="800105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1927" y="1571612"/>
            <a:ext cx="5550271" cy="4440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C:\Documents and Settings\User\Рабочий стол\картинки книга и ребёнок\23494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1571625"/>
            <a:ext cx="20351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User\Рабочий стол\картинки книга и ребёнок\2eb59246f8c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857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14313" y="3667125"/>
            <a:ext cx="878681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Constantia" pitchFamily="18" charset="0"/>
                <a:cs typeface="Times New Roman" pitchFamily="18" charset="0"/>
              </a:rPr>
              <a:t>Книга – это и средство </a:t>
            </a:r>
            <a:r>
              <a:rPr lang="ru-RU" b="1" i="1" dirty="0" err="1">
                <a:latin typeface="Constantia" pitchFamily="18" charset="0"/>
                <a:cs typeface="Times New Roman" pitchFamily="18" charset="0"/>
              </a:rPr>
              <a:t>отреагирования</a:t>
            </a:r>
            <a:r>
              <a:rPr lang="ru-RU" b="1" i="1" dirty="0">
                <a:latin typeface="Constantia" pitchFamily="18" charset="0"/>
                <a:cs typeface="Times New Roman" pitchFamily="18" charset="0"/>
              </a:rPr>
              <a:t> (разрядки) переживаний, болезненных или пугающих ребенка, с которыми не всегда есть возможность совладать в привычной ситуации. Ребёнок совместно с героем переживает его неудачи и победы, преодолевает страхи и трудности на пути к поставленной цели. Тем самым освобождаясь от своих собственных страхов и негативных переживаний. Именно поэтому ребёнок  может много раз перечитывать какой-то сюжет (или книгу целиком), если это созвучно его жизненной ситуации. Ребёнок</a:t>
            </a:r>
          </a:p>
          <a:p>
            <a:pPr algn="ctr" eaLnBrk="0" hangingPunct="0"/>
            <a:r>
              <a:rPr lang="ru-RU" b="1" i="1" dirty="0">
                <a:latin typeface="Constantia" pitchFamily="18" charset="0"/>
                <a:cs typeface="Times New Roman" pitchFamily="18" charset="0"/>
              </a:rPr>
              <a:t> ещё и ещё раз проживает то, с чем надо справиться в реальности.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21507" name="Рисунок 22" descr="Картинка 25 из 52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85750"/>
            <a:ext cx="44291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07950" y="404813"/>
            <a:ext cx="88582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Через книгу ребёнок воспринимает различные модели поведения (как дружить, как добиваться цели, как решать конфликты), которые могут быть эффективны в различных жизненных ситуациях. Наибольший эффект может быть достигнут, если чтение дополняется также совместным обсуждением, кому что понравилось, что было близко, напугало, позабавило. Родители могут помочь ребёнку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увидеть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аналогии прочитанного с его собственной жизнью.</a:t>
            </a:r>
            <a:endParaRPr lang="ru-RU" sz="2000" b="1" i="1" dirty="0">
              <a:latin typeface="Constantia" pitchFamily="18" charset="0"/>
            </a:endParaRPr>
          </a:p>
        </p:txBody>
      </p:sp>
      <p:pic>
        <p:nvPicPr>
          <p:cNvPr id="22531" name="Picture 3" descr="SANY0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97200"/>
            <a:ext cx="37322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ANY0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3100"/>
            <a:ext cx="383222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2875" y="307975"/>
            <a:ext cx="8858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Но главным в совместном чтении является то, что это важная  форма общения ребёнка и родителя. Чтобы ребёнок рос психически здоровым,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ему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необходимо полноценное личностное общение с родителями.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И совместное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чтение даёт такую возможность. И это особое общение.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Оно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отличается от других форм общения тем, что с одной стороны родителю легче донести до ребёнка свои ценности и взгляды,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которые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тот не всегда готов услышать в повседневной жизни. </a:t>
            </a:r>
            <a:r>
              <a:rPr lang="ru-RU" sz="2000" b="1" i="1" dirty="0" smtClean="0">
                <a:latin typeface="Constantia" pitchFamily="18" charset="0"/>
                <a:cs typeface="Times New Roman" pitchFamily="18" charset="0"/>
              </a:rPr>
              <a:t>С </a:t>
            </a:r>
            <a:r>
              <a:rPr lang="ru-RU" sz="2000" b="1" i="1" dirty="0">
                <a:latin typeface="Constantia" pitchFamily="18" charset="0"/>
                <a:cs typeface="Times New Roman" pitchFamily="18" charset="0"/>
              </a:rPr>
              <a:t>другой стороны это общение на темы, важные для самого ребёнка.</a:t>
            </a:r>
            <a:endParaRPr lang="ru-RU" sz="2000" b="1" i="1" dirty="0">
              <a:latin typeface="Constantia" pitchFamily="18" charset="0"/>
            </a:endParaRPr>
          </a:p>
        </p:txBody>
      </p:sp>
      <p:pic>
        <p:nvPicPr>
          <p:cNvPr id="17411" name="Рисунок 37" descr="Картинка 51 из 52971"/>
          <p:cNvPicPr>
            <a:picLocks noChangeAspect="1" noChangeArrowheads="1"/>
          </p:cNvPicPr>
          <p:nvPr/>
        </p:nvPicPr>
        <p:blipFill>
          <a:blip r:embed="rId2"/>
          <a:srcRect l="20833" t="3906" r="19270"/>
          <a:stretch>
            <a:fillRect/>
          </a:stretch>
        </p:blipFill>
        <p:spPr bwMode="auto">
          <a:xfrm>
            <a:off x="428596" y="3357562"/>
            <a:ext cx="2991069" cy="319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Картинка 9 из 13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357562"/>
            <a:ext cx="4866365" cy="32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2875" y="4146550"/>
            <a:ext cx="88582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В нашем обществе существует огромная нехватка отцовского участия в процессе воспитания ребёнка в целом, и в процессе совместного чтения в частности. Это связано и с тем, что существующие стереотипы мешают отцам подключиться к воспитанию ребёнка («не мужское дело»); и с тем, что многим мужчинам трудно участвовать в процессе общения с ребёнком, так как они сами в детстве не получили подобного опыта со своими отцами; также этому препятствует элементарная занятость – папы проводят очень много времени на работе. </a:t>
            </a:r>
            <a:endParaRPr lang="ru-RU" b="1" i="1">
              <a:latin typeface="Constantia" pitchFamily="18" charset="0"/>
            </a:endParaRPr>
          </a:p>
        </p:txBody>
      </p:sp>
      <p:pic>
        <p:nvPicPr>
          <p:cNvPr id="23555" name="Рисунок 28" descr="http://tuveskanberg.files.wordpress.com/2011/01/fostra-ba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28625"/>
            <a:ext cx="59070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79388" y="4652963"/>
            <a:ext cx="87868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onstantia" pitchFamily="18" charset="0"/>
              </a:rPr>
              <a:t>Но </a:t>
            </a:r>
            <a:r>
              <a:rPr lang="ru-RU" sz="2400" b="1" i="1">
                <a:latin typeface="Constantia" pitchFamily="18" charset="0"/>
                <a:cs typeface="Times New Roman" pitchFamily="18" charset="0"/>
              </a:rPr>
              <a:t>именно с отцом связано включение </a:t>
            </a:r>
          </a:p>
          <a:p>
            <a:pPr algn="ctr"/>
            <a:r>
              <a:rPr lang="ru-RU" sz="2400" b="1" i="1">
                <a:latin typeface="Constantia" pitchFamily="18" charset="0"/>
                <a:cs typeface="Times New Roman" pitchFamily="18" charset="0"/>
              </a:rPr>
              <a:t>ребёнка в социум, трансляция норм жизни, ориентация </a:t>
            </a:r>
          </a:p>
          <a:p>
            <a:pPr algn="ctr"/>
            <a:r>
              <a:rPr lang="ru-RU" sz="2400" b="1" i="1">
                <a:latin typeface="Constantia" pitchFamily="18" charset="0"/>
                <a:cs typeface="Times New Roman" pitchFamily="18" charset="0"/>
              </a:rPr>
              <a:t>на дальнейшие достижения, ощущение силы и опоры </a:t>
            </a:r>
          </a:p>
          <a:p>
            <a:pPr algn="ctr"/>
            <a:r>
              <a:rPr lang="ru-RU" sz="2400" b="1" i="1">
                <a:latin typeface="Constantia" pitchFamily="18" charset="0"/>
                <a:cs typeface="Times New Roman" pitchFamily="18" charset="0"/>
              </a:rPr>
              <a:t>в жизни. Совместное чтение – отличная возможность </a:t>
            </a:r>
          </a:p>
          <a:p>
            <a:pPr algn="ctr"/>
            <a:r>
              <a:rPr lang="ru-RU" sz="2400" b="1" i="1">
                <a:latin typeface="Constantia" pitchFamily="18" charset="0"/>
                <a:cs typeface="Times New Roman" pitchFamily="18" charset="0"/>
              </a:rPr>
              <a:t>полезно провести время вместе с ребёнком.</a:t>
            </a:r>
            <a:r>
              <a:rPr lang="ru-RU" sz="2000" b="1" i="1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i="1">
                <a:latin typeface="Constantia" pitchFamily="18" charset="0"/>
              </a:rPr>
              <a:t>   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42875" y="214313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onstantia" pitchFamily="18" charset="0"/>
              </a:rPr>
              <a:t>Чтение для ума — то же, </a:t>
            </a:r>
          </a:p>
          <a:p>
            <a:pPr algn="ctr"/>
            <a:r>
              <a:rPr lang="ru-RU" sz="2400" b="1" i="1">
                <a:latin typeface="Constantia" pitchFamily="18" charset="0"/>
              </a:rPr>
              <a:t>что физическое упражнение для тела. </a:t>
            </a:r>
          </a:p>
          <a:p>
            <a:pPr algn="ctr"/>
            <a:r>
              <a:rPr lang="ru-RU" sz="2400" b="1" i="1">
                <a:latin typeface="Constantia" pitchFamily="18" charset="0"/>
              </a:rPr>
              <a:t>                                                     </a:t>
            </a:r>
            <a:r>
              <a:rPr lang="ru-RU" sz="2000" i="1">
                <a:latin typeface="Constantia" pitchFamily="18" charset="0"/>
              </a:rPr>
              <a:t>(Джозеф Аддисон, английский писатель).</a:t>
            </a:r>
            <a:endParaRPr lang="ru-RU" sz="2000">
              <a:latin typeface="Cambria" pitchFamily="18" charset="0"/>
            </a:endParaRPr>
          </a:p>
        </p:txBody>
      </p:sp>
      <p:pic>
        <p:nvPicPr>
          <p:cNvPr id="24585" name="Picture 9" descr="Картинка 16 из 255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2365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Картинка 641 из 141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484313"/>
            <a:ext cx="47513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611188" y="271463"/>
            <a:ext cx="80295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i="1" dirty="0">
                <a:latin typeface="Constantia" pitchFamily="18" charset="0"/>
                <a:cs typeface="Times New Roman" pitchFamily="18" charset="0"/>
              </a:rPr>
              <a:t>Как правило, в семьях, где родители часто и много читают </a:t>
            </a:r>
            <a:r>
              <a:rPr lang="ru-RU" sz="2200" b="1" i="1" dirty="0" smtClean="0">
                <a:latin typeface="Constantia" pitchFamily="18" charset="0"/>
                <a:cs typeface="Times New Roman" pitchFamily="18" charset="0"/>
              </a:rPr>
              <a:t>детям</a:t>
            </a:r>
            <a:r>
              <a:rPr lang="ru-RU" sz="2200" b="1" i="1" dirty="0">
                <a:latin typeface="Constantia" pitchFamily="18" charset="0"/>
                <a:cs typeface="Times New Roman" pitchFamily="18" charset="0"/>
              </a:rPr>
              <a:t>, существует гармоничная, доброжелательная атмосфера. Чтение книг родителями своему ребёнку можно </a:t>
            </a:r>
            <a:endParaRPr lang="ru-RU" sz="2200" b="1" i="1" dirty="0">
              <a:cs typeface="Times New Roman" pitchFamily="18" charset="0"/>
            </a:endParaRPr>
          </a:p>
          <a:p>
            <a:pPr algn="ctr"/>
            <a:r>
              <a:rPr lang="ru-RU" sz="2200" b="1" i="1" dirty="0">
                <a:latin typeface="Constantia" pitchFamily="18" charset="0"/>
                <a:cs typeface="Times New Roman" pitchFamily="18" charset="0"/>
              </a:rPr>
              <a:t>рассматривать как показатель благополучия семьи.</a:t>
            </a:r>
            <a:endParaRPr lang="ru-RU" sz="2200" b="1" i="1" dirty="0">
              <a:latin typeface="Constantia" pitchFamily="18" charset="0"/>
            </a:endParaRPr>
          </a:p>
        </p:txBody>
      </p:sp>
      <p:pic>
        <p:nvPicPr>
          <p:cNvPr id="8194" name="Рисунок 73" descr="Картинка 1023 из 532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435" y="1871145"/>
            <a:ext cx="4440268" cy="340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214313" y="5214938"/>
            <a:ext cx="87153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onstantia" pitchFamily="18" charset="0"/>
              </a:rPr>
              <a:t>«Читайте! И пусть в вашей жизни не будет </a:t>
            </a:r>
          </a:p>
          <a:p>
            <a:pPr algn="ctr"/>
            <a:r>
              <a:rPr lang="ru-RU" sz="2400" b="1" i="1">
                <a:latin typeface="Constantia" pitchFamily="18" charset="0"/>
              </a:rPr>
              <a:t>ни одного дня, когда бы вы не прочли </a:t>
            </a:r>
          </a:p>
          <a:p>
            <a:pPr algn="ctr"/>
            <a:r>
              <a:rPr lang="ru-RU" sz="2400" b="1" i="1">
                <a:latin typeface="Constantia" pitchFamily="18" charset="0"/>
              </a:rPr>
              <a:t>хоть одной странички из новой книги! »</a:t>
            </a:r>
          </a:p>
          <a:p>
            <a:pPr algn="ctr"/>
            <a:r>
              <a:rPr lang="ru-RU" sz="2000" i="1">
                <a:latin typeface="Constantia" pitchFamily="18" charset="0"/>
              </a:rPr>
              <a:t>(Константин Паустовский, русский писатель)</a:t>
            </a:r>
            <a:r>
              <a:rPr lang="ru-RU" sz="200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313" y="274638"/>
          <a:ext cx="8501062" cy="136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Содержимое 3" descr="wystawka3.jpg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71472" y="2714620"/>
            <a:ext cx="4498975" cy="3357562"/>
          </a:xfrm>
        </p:spPr>
      </p:pic>
      <p:pic>
        <p:nvPicPr>
          <p:cNvPr id="14340" name="Picture 4" descr="C:\Documents and Settings\User\Рабочий стол\картинки книга и ребёнок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857364"/>
            <a:ext cx="271462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Игра </a:t>
            </a:r>
            <a:b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«Волшебный сундучок»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с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71678"/>
            <a:ext cx="5486400" cy="405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>
                <a:latin typeface="Monotype Corsiva" pitchFamily="66" charset="0"/>
              </a:rPr>
              <a:t>Яйцо</a:t>
            </a:r>
          </a:p>
        </p:txBody>
      </p:sp>
      <p:pic>
        <p:nvPicPr>
          <p:cNvPr id="16387" name="Содержимое 3" descr="я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25" y="1890713"/>
            <a:ext cx="295275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>
                <a:latin typeface="Monotype Corsiva" pitchFamily="66" charset="0"/>
              </a:rPr>
              <a:t>Ложка</a:t>
            </a:r>
          </a:p>
        </p:txBody>
      </p:sp>
      <p:pic>
        <p:nvPicPr>
          <p:cNvPr id="17411" name="Содержимое 3" descr="л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2000" y="1830388"/>
            <a:ext cx="5080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 descr="C:\Documents and Settings\User\Рабочий стол\картинки книга и ребёнок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559" y="1928802"/>
            <a:ext cx="2965441" cy="44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643813" cy="15113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Книги оказывают огромное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влияние на: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2" y="1643050"/>
          <a:ext cx="6643704" cy="52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>
                <a:latin typeface="Monotype Corsiva" pitchFamily="66" charset="0"/>
              </a:rPr>
              <a:t>Кот</a:t>
            </a:r>
          </a:p>
        </p:txBody>
      </p:sp>
      <p:pic>
        <p:nvPicPr>
          <p:cNvPr id="18435" name="Содержимое 3" descr="к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>
                <a:latin typeface="Monotype Corsiva" pitchFamily="66" charset="0"/>
              </a:rPr>
              <a:t>Горошина</a:t>
            </a:r>
          </a:p>
        </p:txBody>
      </p:sp>
      <p:pic>
        <p:nvPicPr>
          <p:cNvPr id="19459" name="Содержимое 3" descr="г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3263" y="2155825"/>
            <a:ext cx="5197475" cy="3414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>
                <a:latin typeface="Monotype Corsiva" pitchFamily="66" charset="0"/>
              </a:rPr>
              <a:t>Яблоко</a:t>
            </a:r>
          </a:p>
        </p:txBody>
      </p:sp>
      <p:pic>
        <p:nvPicPr>
          <p:cNvPr id="20483" name="Содержимое 3" descr="яб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75" y="1924050"/>
            <a:ext cx="4159250" cy="387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smtClean="0">
                <a:latin typeface="Monotype Corsiva" pitchFamily="66" charset="0"/>
              </a:rPr>
              <a:t>Игла</a:t>
            </a:r>
          </a:p>
        </p:txBody>
      </p:sp>
      <p:pic>
        <p:nvPicPr>
          <p:cNvPr id="21507" name="Содержимое 6" descr="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925638"/>
            <a:ext cx="38100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" name="Picture 7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773238"/>
            <a:ext cx="4681538" cy="4681537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000108"/>
            <a:ext cx="81042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 dirty="0" smtClean="0">
                <a:latin typeface="Times New Roman" pitchFamily="18" charset="0"/>
              </a:rPr>
              <a:t>Сообщение</a:t>
            </a:r>
            <a:endParaRPr lang="ru-RU" sz="6000" b="1" i="1" dirty="0">
              <a:latin typeface="Times New Roman" pitchFamily="18" charset="0"/>
            </a:endParaRP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285720" y="2714620"/>
            <a:ext cx="63024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FFFF00"/>
                </a:solidFill>
                <a:latin typeface="Arial" charset="0"/>
              </a:rPr>
              <a:t>«</a:t>
            </a:r>
            <a:r>
              <a:rPr lang="ru-RU" sz="4000" b="1" dirty="0" smtClean="0">
                <a:solidFill>
                  <a:srgbClr val="FFFF00"/>
                </a:solidFill>
              </a:rPr>
              <a:t>Как правильно учить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 с детьми стихи</a:t>
            </a:r>
            <a:r>
              <a:rPr lang="ru-RU" sz="4000" b="1" dirty="0" smtClean="0">
                <a:solidFill>
                  <a:srgbClr val="FFFF00"/>
                </a:solidFill>
                <a:latin typeface="Arial" charset="0"/>
              </a:rPr>
              <a:t>»</a:t>
            </a:r>
            <a:endParaRPr lang="ru-RU" sz="4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285720" y="5072074"/>
            <a:ext cx="6408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Подготовила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: учитель-логопед</a:t>
            </a:r>
            <a:br>
              <a:rPr lang="ru-RU" sz="2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МБДОУ ЦРР – детский сад «Гнёздышко»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Arial" charset="0"/>
              </a:rPr>
            </a:br>
            <a:r>
              <a:rPr lang="ru-RU" sz="2400" b="1" dirty="0" err="1">
                <a:solidFill>
                  <a:srgbClr val="FFFF00"/>
                </a:solidFill>
                <a:latin typeface="Arial" charset="0"/>
              </a:rPr>
              <a:t>Рябцун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Юлия Викторовна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" grpId="0"/>
      <p:bldP spid="21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19250" y="4445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Выразительное чтение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95288" y="3933825"/>
            <a:ext cx="79946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1. </a:t>
            </a:r>
            <a:r>
              <a:rPr lang="ru-RU" sz="2800" b="1" u="sng">
                <a:solidFill>
                  <a:srgbClr val="FF00FF"/>
                </a:solidFill>
                <a:latin typeface="Arial" charset="0"/>
              </a:rPr>
              <a:t>Дикция: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четкое и внятное произношение;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2. </a:t>
            </a:r>
            <a:r>
              <a:rPr lang="ru-RU" sz="2800" b="1" u="sng">
                <a:solidFill>
                  <a:srgbClr val="FF00FF"/>
                </a:solidFill>
                <a:latin typeface="Arial" charset="0"/>
              </a:rPr>
              <a:t>Правильное дыхание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– глубокий вдох носом или ртом, бесшумный незаметный выдох, важное значение имеет длительность выдоха (произнесение фразы на одном дыхании);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39750" y="765175"/>
            <a:ext cx="79216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— </a:t>
            </a:r>
            <a:r>
              <a:rPr lang="ru-RU" sz="2400" b="1">
                <a:latin typeface="Arial" charset="0"/>
              </a:rPr>
              <a:t>это способность </a:t>
            </a:r>
            <a:r>
              <a:rPr lang="ru-RU" sz="2400" b="1" i="1" u="sng">
                <a:latin typeface="Arial" charset="0"/>
              </a:rPr>
              <a:t>средствами художественной выразительности</a:t>
            </a:r>
            <a:r>
              <a:rPr lang="ru-RU" sz="2400" b="1">
                <a:latin typeface="Arial" charset="0"/>
              </a:rPr>
              <a:t> речи отразить свое отношение к тому, о чем читаешь, оценить содержание читаемого со стороны его эмоционального воздействия.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FF00"/>
                </a:solidFill>
                <a:latin typeface="Arial" charset="0"/>
              </a:rPr>
              <a:t>Что же такое средства художественной выразительности речи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?</a:t>
            </a:r>
            <a:endParaRPr lang="ru-RU" sz="32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619250" y="4445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Выразительное чтение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7921625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3. </a:t>
            </a:r>
            <a:r>
              <a:rPr lang="ru-RU" sz="2800" b="1" u="sng" dirty="0">
                <a:solidFill>
                  <a:srgbClr val="FF00FF"/>
                </a:solidFill>
                <a:latin typeface="Arial" charset="0"/>
              </a:rPr>
              <a:t>Интонация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- это сложный комплекс, включающий несколько выразительных средств, таких как: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00FF"/>
                </a:solidFill>
                <a:latin typeface="Arial" charset="0"/>
              </a:rPr>
              <a:t>Тембр речи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- звуковая окраска, отражающая эмоциональные оттенки: грусть, радость, огорчение и т.д.;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00FF"/>
                </a:solidFill>
                <a:latin typeface="Arial" charset="0"/>
              </a:rPr>
              <a:t>Тон и темп речи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– регуляция силы голоса (громче - тише), темпа (быстрее – медленнее),  в зависимости от содержания высказывания;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FF00FF"/>
                </a:solidFill>
                <a:latin typeface="Arial" charset="0"/>
              </a:rPr>
              <a:t>Мелодика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 – повышение и понижение голоса при произнесении фразы, что придает речи различные оттенки: певучесть, мягкость, строгость и др. Именно это позволяет избежать монотонности.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619250" y="4445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Выразительное чтение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2073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FF"/>
                </a:solidFill>
                <a:latin typeface="Arial" charset="0"/>
              </a:rPr>
              <a:t>Логическое ударение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– выделение голосом, большей напряженности и долготы произношения, особо значимых слов в высказывании.</a:t>
            </a: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15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FF"/>
                </a:solidFill>
                <a:latin typeface="Arial" charset="0"/>
              </a:rPr>
              <a:t>Паузы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(остановка, кратковременное прерывание речевого акта):</a:t>
            </a:r>
            <a:br>
              <a:rPr lang="ru-RU" sz="2400" b="1">
                <a:solidFill>
                  <a:srgbClr val="FFFF00"/>
                </a:solidFill>
                <a:latin typeface="Arial" charset="0"/>
              </a:rPr>
            </a:br>
            <a:r>
              <a:rPr lang="ru-RU" sz="24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ru-RU" sz="2400" b="1" u="sng">
                <a:solidFill>
                  <a:srgbClr val="FFFF00"/>
                </a:solidFill>
                <a:latin typeface="Arial" charset="0"/>
              </a:rPr>
              <a:t>короткая « / »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соответствует запятой, концу речевого акта;</a:t>
            </a:r>
            <a:br>
              <a:rPr lang="ru-RU" sz="2400" b="1">
                <a:solidFill>
                  <a:srgbClr val="FFFF00"/>
                </a:solidFill>
                <a:latin typeface="Arial" charset="0"/>
              </a:rPr>
            </a:br>
            <a:r>
              <a:rPr lang="ru-RU" sz="24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ru-RU" sz="2400" b="1" u="sng">
                <a:solidFill>
                  <a:srgbClr val="FFFF00"/>
                </a:solidFill>
                <a:latin typeface="Arial" charset="0"/>
              </a:rPr>
              <a:t>длительная « // »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соответствует точке, точке с запятой, двоеточию, тире;</a:t>
            </a:r>
            <a:br>
              <a:rPr lang="ru-RU" sz="2400" b="1">
                <a:solidFill>
                  <a:srgbClr val="FFFF00"/>
                </a:solidFill>
                <a:latin typeface="Arial" charset="0"/>
              </a:rPr>
            </a:br>
            <a:r>
              <a:rPr lang="ru-RU" sz="24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ru-RU" sz="2400" b="1" u="sng">
                <a:solidFill>
                  <a:srgbClr val="FFFF00"/>
                </a:solidFill>
                <a:latin typeface="Arial" charset="0"/>
              </a:rPr>
              <a:t>долгая « /// »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(финальная)</a:t>
            </a:r>
            <a:r>
              <a:rPr lang="ru-RU"/>
              <a:t> 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ставится на многоточии, в конце абзаца, в местах, где требуется перемена тона, создание эффекта неожиданности.</a:t>
            </a:r>
          </a:p>
        </p:txBody>
      </p:sp>
      <p:pic>
        <p:nvPicPr>
          <p:cNvPr id="65540" name="Рисунок 31" descr="Формирование эмоциональной лексики. Произнесение предложений с изменением силы голо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98663"/>
            <a:ext cx="7848600" cy="85407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619250" y="4445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Выразительное чтение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207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66567" name="Picture 7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08050"/>
            <a:ext cx="406241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11188" y="908050"/>
            <a:ext cx="34559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Пример прочтения стихотворения с расставленными логическими ударениями и паузами по строчкам…</a:t>
            </a:r>
          </a:p>
        </p:txBody>
      </p:sp>
      <p:pic>
        <p:nvPicPr>
          <p:cNvPr id="66570" name="Picture 10" descr="IMG_6210_a2"/>
          <p:cNvPicPr>
            <a:picLocks noChangeAspect="1" noChangeArrowheads="1"/>
          </p:cNvPicPr>
          <p:nvPr/>
        </p:nvPicPr>
        <p:blipFill>
          <a:blip r:embed="rId3"/>
          <a:srcRect l="36679" t="14116" r="-1906" b="18074"/>
          <a:stretch>
            <a:fillRect/>
          </a:stretch>
        </p:blipFill>
        <p:spPr bwMode="auto">
          <a:xfrm>
            <a:off x="755650" y="3933825"/>
            <a:ext cx="3529013" cy="244792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39750" y="4445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Как правильно учить с детьми стихи?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207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663700"/>
            <a:ext cx="8305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None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68313" y="981075"/>
            <a:ext cx="813593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000" b="1" i="1" dirty="0" smtClean="0">
                <a:solidFill>
                  <a:srgbClr val="FFFF00"/>
                </a:solidFill>
                <a:latin typeface="Arial" charset="0"/>
              </a:rPr>
              <a:t>1. Выбирая </a:t>
            </a: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стихотворение для заучивания, помните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ru-RU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Его содержание должно соответствовать возрасту ребёнка;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Подвижным детям больше подойдут ритмичные и весёлые стихи, а спокойным – размеренные, напевные.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Для ребёнка важна мотивация. Хорошо, если стихотворение станет подарком для мамы, бабушки или, например, Деда Мороза.</a:t>
            </a:r>
          </a:p>
          <a:p>
            <a:pPr marL="342900" indent="-342900"/>
            <a:r>
              <a:rPr lang="ru-RU" sz="2000" b="1" i="1" dirty="0" smtClean="0">
                <a:solidFill>
                  <a:srgbClr val="FFFF00"/>
                </a:solidFill>
                <a:latin typeface="Arial" charset="0"/>
              </a:rPr>
              <a:t>2. Облегчить </a:t>
            </a: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детям восприятие поэтических строк поможет предварительная работа, которую следует проводить в несколько этапов:</a:t>
            </a:r>
            <a:endParaRPr lang="ru-RU" b="1" i="1" dirty="0"/>
          </a:p>
          <a:p>
            <a:pPr marL="342900" indent="-342900">
              <a:buFontTx/>
              <a:buChar char="•"/>
            </a:pPr>
            <a:r>
              <a:rPr lang="ru-RU" sz="2000" dirty="0"/>
              <a:t>  Прочитайте стихотворение эмоционально, с выражением (лучше наизусть).</a:t>
            </a:r>
          </a:p>
          <a:p>
            <a:pPr marL="342900" indent="-342900">
              <a:buFontTx/>
              <a:buChar char="•"/>
            </a:pPr>
            <a:r>
              <a:rPr lang="ru-RU" sz="2000" dirty="0"/>
              <a:t>  Объясните ребёнку незнакомые или непонятные слова.</a:t>
            </a:r>
          </a:p>
          <a:p>
            <a:pPr marL="342900" indent="-342900">
              <a:buFontTx/>
              <a:buChar char="•"/>
            </a:pPr>
            <a:r>
              <a:rPr lang="ru-RU" sz="2000" dirty="0"/>
              <a:t>  Прочитайте стихотворение ещё раз медленно, расставляя смысловые акценты. Расскажите, кто автор стихотворения и когда оно было написано.</a:t>
            </a:r>
          </a:p>
          <a:p>
            <a:pPr marL="342900" indent="-342900">
              <a:buFontTx/>
              <a:buChar char="•"/>
            </a:pPr>
            <a:r>
              <a:rPr lang="ru-RU" sz="2000" dirty="0"/>
              <a:t>  Покажите иллюстрации, которые нарисовал художник,  и в это время прочтите стихотворение ещё раз.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ДОУ 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038600" cy="3028950"/>
          </a:xfrm>
        </p:spPr>
      </p:pic>
      <p:pic>
        <p:nvPicPr>
          <p:cNvPr id="17409" name="Picture 1" descr="C:\Documents and Settings\User\Рабочий стол\картинки книга и ребёнок\ДОУ 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785926"/>
            <a:ext cx="4038600" cy="302895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429684" cy="4572032"/>
          </a:xfrm>
        </p:spPr>
        <p:txBody>
          <a:bodyPr/>
          <a:lstStyle/>
          <a:p>
            <a:pPr algn="l"/>
            <a:r>
              <a:rPr lang="ru-RU" dirty="0" smtClean="0"/>
              <a:t>					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Знакомство с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потешкой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Занятие по развитию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познавательных процессов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«Сказка за сказкой»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effectLst/>
              </a:rPr>
              <a:t>Правило №1</a:t>
            </a:r>
            <a:endParaRPr lang="ru-RU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i="1">
                <a:solidFill>
                  <a:srgbClr val="FFFF00"/>
                </a:solidFill>
                <a:latin typeface="Arial" charset="0"/>
              </a:rPr>
              <a:t>Заучивание стихотворения для дошкольника должно быть делом веселым, эмоциональным, и при этом содержание стихотворения – осязательным, видимым, представляемым!</a:t>
            </a:r>
            <a:r>
              <a:rPr lang="ru-RU" sz="2400" i="1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i="1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>
                <a:latin typeface="Arial" charset="0"/>
              </a:rPr>
              <a:t>  </a:t>
            </a:r>
            <a:endParaRPr lang="ru-RU"/>
          </a:p>
          <a:p>
            <a:pPr algn="ctr">
              <a:lnSpc>
                <a:spcPct val="90000"/>
              </a:lnSpc>
              <a:buFont typeface="Wingdings" pitchFamily="2" charset="2"/>
              <a:buChar char="P"/>
            </a:pPr>
            <a:endParaRPr lang="ru-RU" i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9750" y="4445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Приемы запоминания стихов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207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663700"/>
            <a:ext cx="8305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None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00034" y="947738"/>
            <a:ext cx="82153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FF00"/>
                </a:solidFill>
                <a:latin typeface="Arial" charset="0"/>
              </a:rPr>
              <a:t>Большинство детей дошкольного возраста хорошо запоминают стихи на слух.</a:t>
            </a:r>
            <a:r>
              <a:rPr lang="ru-RU" sz="2200" dirty="0"/>
              <a:t> Прочитайте зарифмованные строки (две или четыре), повторите их вместе с ребёнком, а затем предложите ему рассказать эти строки самостоятельно. Таким образом разучите каждый куплет, а потом прочитайте всё стихотворение целиком.</a:t>
            </a:r>
          </a:p>
          <a:p>
            <a:endParaRPr lang="ru-RU" sz="2200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200" b="1" dirty="0">
                <a:solidFill>
                  <a:srgbClr val="FFFF00"/>
                </a:solidFill>
                <a:latin typeface="Arial" charset="0"/>
              </a:rPr>
              <a:t>Дошкольникам с хорошей зрительной памятью присуще наглядно-образное мышление.</a:t>
            </a:r>
            <a:r>
              <a:rPr lang="ru-RU" sz="2200" dirty="0"/>
              <a:t> Запомнить стихотворные строки им поможет картинка-схема, которую показывают одновременно с чтением стихотворения. Попробуйте, построчно читая стихотворение, изобразить то, о чём в нём говорится, отделяя каждую строчку-картинку вертикальной чертой. Ваши изобразительные способности при этом не имеют значения, качество рисунков не влияет на продуктивность запоминания.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19250" y="4445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Кто где зимует</a:t>
            </a:r>
            <a:r>
              <a:rPr lang="en-US" sz="3600" b="1" i="1">
                <a:latin typeface="Times New Roman" pitchFamily="18" charset="0"/>
              </a:rPr>
              <a:t>?</a:t>
            </a:r>
            <a:endParaRPr lang="ru-RU" sz="3600" i="1">
              <a:latin typeface="Times New Roman" pitchFamily="18" charset="0"/>
            </a:endParaRPr>
          </a:p>
        </p:txBody>
      </p:sp>
      <p:pic>
        <p:nvPicPr>
          <p:cNvPr id="63491" name="Picture 3" descr="97423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20177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3492" name="Picture 4" descr="58563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079625"/>
            <a:ext cx="20891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3493" name="Picture 5" descr="610606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13100"/>
            <a:ext cx="2087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3494" name="Picture 6" descr="135179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0838" y="4737100"/>
            <a:ext cx="21891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555875" y="1052513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Зимой в берлоге мишка спит,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		</a:t>
            </a: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211638" y="256540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Под крышей воробей сидит.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700338" y="393382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Лиска рыжая в норе,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211638" y="5373688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Жучка в теплой конуре.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19250" y="4445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Кто где зимует</a:t>
            </a:r>
            <a:r>
              <a:rPr lang="en-US" sz="3600" b="1" i="1">
                <a:latin typeface="Times New Roman" pitchFamily="18" charset="0"/>
              </a:rPr>
              <a:t>?</a:t>
            </a:r>
            <a:endParaRPr lang="ru-RU" sz="3600" i="1">
              <a:latin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627313" y="1052513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В логове лежит волчица,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356100" y="256540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Под кустом дрожит зайчиха,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700338" y="405130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Белка спряталась в дупле, 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563938" y="5373688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Ежик спит в сухой траве.</a:t>
            </a:r>
          </a:p>
        </p:txBody>
      </p:sp>
      <p:pic>
        <p:nvPicPr>
          <p:cNvPr id="59403" name="Picture 11" descr="31723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404" name="Picture 12" descr="61130920"/>
          <p:cNvPicPr>
            <a:picLocks noChangeAspect="1" noChangeArrowheads="1"/>
          </p:cNvPicPr>
          <p:nvPr/>
        </p:nvPicPr>
        <p:blipFill>
          <a:blip r:embed="rId3"/>
          <a:srcRect l="15785" t="16531" r="17346" b="6110"/>
          <a:stretch>
            <a:fillRect/>
          </a:stretch>
        </p:blipFill>
        <p:spPr bwMode="auto">
          <a:xfrm>
            <a:off x="2206625" y="1844675"/>
            <a:ext cx="1933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408" name="Picture 16" descr="Картинка 369 из 1394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708275"/>
            <a:ext cx="2012950" cy="26638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406" name="Picture 14" descr="200669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4941888"/>
            <a:ext cx="2089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39750" y="4445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Приемы запоминания стихов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207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663700"/>
            <a:ext cx="8305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None/>
            </a:pPr>
            <a:endParaRPr lang="ru-RU" sz="2000">
              <a:latin typeface="Times New Roman" pitchFamily="18" charset="0"/>
            </a:endParaRP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2"/>
          <a:srcRect l="18906" t="24365" r="44479" b="18050"/>
          <a:stretch>
            <a:fillRect/>
          </a:stretch>
        </p:blipFill>
        <p:spPr bwMode="auto">
          <a:xfrm>
            <a:off x="1763713" y="90805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39750" y="4445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Приемы запоминания стихов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207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663700"/>
            <a:ext cx="8305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None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68313" y="981075"/>
            <a:ext cx="813593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FFFF00"/>
                </a:solidFill>
                <a:latin typeface="Arial" charset="0"/>
              </a:rPr>
              <a:t>Восприятие информации через ощущения и движения: </a:t>
            </a:r>
            <a:r>
              <a:rPr lang="ru-RU" sz="2200" dirty="0"/>
              <a:t>ребенку</a:t>
            </a:r>
            <a:r>
              <a:rPr lang="ru-RU" sz="2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200" dirty="0"/>
              <a:t>нужно не только услышать, но и потрогать, подкрепить запоминание двигательным процессом. </a:t>
            </a:r>
          </a:p>
          <a:p>
            <a:r>
              <a:rPr lang="ru-RU" sz="2200" dirty="0"/>
              <a:t> Повторяя стихотворение вместе с таким ребёнком, предложите ему класть в блюдо шарики (нанизывать кольца на пирамидку или бусины на леску);</a:t>
            </a:r>
          </a:p>
          <a:p>
            <a:r>
              <a:rPr lang="ru-RU" sz="2200" dirty="0" smtClean="0"/>
              <a:t>Сопровождать </a:t>
            </a:r>
            <a:r>
              <a:rPr lang="ru-RU" sz="2200" dirty="0"/>
              <a:t>р</a:t>
            </a:r>
            <a:r>
              <a:rPr lang="ru-RU" sz="2200" dirty="0" smtClean="0"/>
              <a:t>ассказывание </a:t>
            </a:r>
            <a:r>
              <a:rPr lang="ru-RU" sz="2200" dirty="0"/>
              <a:t>стихов </a:t>
            </a:r>
            <a:r>
              <a:rPr lang="ru-RU" sz="2200" dirty="0" smtClean="0"/>
              <a:t>движением рук.</a:t>
            </a:r>
            <a:endParaRPr lang="ru-RU" sz="2200" dirty="0"/>
          </a:p>
          <a:p>
            <a:r>
              <a:rPr lang="ru-RU" sz="2200" b="1" dirty="0">
                <a:solidFill>
                  <a:srgbClr val="FFFF00"/>
                </a:solidFill>
                <a:latin typeface="Arial" charset="0"/>
              </a:rPr>
              <a:t>Использование логической памяти дошкольников:</a:t>
            </a:r>
            <a:r>
              <a:rPr lang="ru-RU" sz="2200" dirty="0"/>
              <a:t> после прочтения первых строк стихотворения предложите ребёнку своими словами рассказать, что будет дальше. Если он остановился - зачитайте соответствующую строчку текста и попросите продолжить рассказ. Затем предложите вспомнить, какими словами автор описал то или иное явление или событие. Таким образом ребёнок запомнит весь стихотворный текст.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207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663700"/>
            <a:ext cx="8305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None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68313" y="1484313"/>
            <a:ext cx="41751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b="1" u="sng">
              <a:solidFill>
                <a:srgbClr val="FFFF00"/>
              </a:solidFill>
              <a:latin typeface="Arial" charset="0"/>
            </a:endParaRPr>
          </a:p>
          <a:p>
            <a:r>
              <a:rPr lang="ru-RU" sz="2400"/>
              <a:t>Теперь пусть ребёнок нарисует к нему иллюстрацию, а вы напишите на рисунке имя его автора и название произведения. Из таких памяток-иллюстраций можно составить книжку, рассматривая которую ребёнок сможет вспоминать и читать наизусть выученные стихи.</a:t>
            </a:r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6889">
            <a:off x="4932363" y="1557338"/>
            <a:ext cx="3830637" cy="4040187"/>
          </a:xfrm>
          <a:prstGeom prst="rect">
            <a:avLst/>
          </a:prstGeom>
          <a:noFill/>
        </p:spPr>
      </p:pic>
      <p:sp>
        <p:nvSpPr>
          <p:cNvPr id="72715" name="Rectangle 11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i="1">
                <a:solidFill>
                  <a:srgbClr val="FFFF00"/>
                </a:solidFill>
              </a:rPr>
              <a:t>Стихотворение выучено!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Проект решения родительского собрания: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857375"/>
          <a:ext cx="8115300" cy="42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2786063"/>
            <a:ext cx="6186487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Детская книга при всей её простоватости – вещь исключительно тонкая и не поверхностная. Лишь гениальному взгляду ребёнка, лишь мудрому терпению взрослого доступны её вершины.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Л. </a:t>
            </a:r>
            <a:r>
              <a:rPr lang="ru-RU" b="1" i="1" dirty="0" err="1" smtClean="0">
                <a:solidFill>
                  <a:srgbClr val="C00000"/>
                </a:solidFill>
                <a:latin typeface="Monotype Corsiva" pitchFamily="66" charset="0"/>
              </a:rPr>
              <a:t>Токмакова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167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88" y="500063"/>
            <a:ext cx="221456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Благодарим  за внимание 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всех  участников 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встречи!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515352" cy="4286280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         Чтение сказки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«Двенадцать месяцев»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Заучивание стихотворения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Заучивание стихотворения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И. Сурикова «Зима»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ДОУ 014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571999" y="1571612"/>
            <a:ext cx="4229101" cy="3171826"/>
          </a:xfrm>
        </p:spPr>
      </p:pic>
      <p:pic>
        <p:nvPicPr>
          <p:cNvPr id="12" name="Содержимое 11" descr="ДОУ 047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142844" y="3500438"/>
            <a:ext cx="4224868" cy="31686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357430"/>
            <a:ext cx="8515352" cy="271464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Развлечение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«В гостях у дедушки Корнея»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ДОУ 020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57158" y="3673853"/>
            <a:ext cx="3993647" cy="2995235"/>
          </a:xfrm>
        </p:spPr>
      </p:pic>
      <p:pic>
        <p:nvPicPr>
          <p:cNvPr id="22" name="Содержимое 21" descr="ДОУ 028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4929190" y="17144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515352" cy="307183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Развлечение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«В гостях у дедушки Корнея»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Содержимое 10" descr="ДОУ 037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5072065" y="1643050"/>
            <a:ext cx="3905277" cy="2928958"/>
          </a:xfrm>
        </p:spPr>
      </p:pic>
      <p:pic>
        <p:nvPicPr>
          <p:cNvPr id="10" name="Содержимое 9" descr="ДОУ 032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71472" y="3516690"/>
            <a:ext cx="3917449" cy="29380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00024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Викторина 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«Бабушкины сказки»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ДОУ 044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43438" y="3143248"/>
            <a:ext cx="4038600" cy="3028950"/>
          </a:xfrm>
        </p:spPr>
      </p:pic>
      <p:pic>
        <p:nvPicPr>
          <p:cNvPr id="11" name="Содержимое 10" descr="ДОУ 039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 rot="5400000">
            <a:off x="53546" y="2160977"/>
            <a:ext cx="4143406" cy="31075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500034" y="285728"/>
          <a:ext cx="807249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Содержимое 9" descr="ДОУ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404798" y="1946859"/>
            <a:ext cx="4524656" cy="3393492"/>
          </a:xfrm>
        </p:spPr>
      </p:pic>
      <p:pic>
        <p:nvPicPr>
          <p:cNvPr id="12292" name="Picture 4" descr="C:\Documents and Settings\User\Рабочий стол\картинки книга и ребёнок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32410">
            <a:off x="606695" y="4924025"/>
            <a:ext cx="1250458" cy="1747952"/>
          </a:xfrm>
          <a:prstGeom prst="rect">
            <a:avLst/>
          </a:prstGeom>
          <a:noFill/>
        </p:spPr>
      </p:pic>
      <p:pic>
        <p:nvPicPr>
          <p:cNvPr id="12293" name="Picture 5" descr="C:\Documents and Settings\User\Рабочий стол\картинки книга и ребёнок\1281457884_masha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25494">
            <a:off x="1926940" y="4942339"/>
            <a:ext cx="1019974" cy="1547152"/>
          </a:xfrm>
          <a:prstGeom prst="rect">
            <a:avLst/>
          </a:prstGeom>
          <a:noFill/>
        </p:spPr>
      </p:pic>
      <p:pic>
        <p:nvPicPr>
          <p:cNvPr id="12295" name="Picture 7" descr="C:\Documents and Settings\User\Рабочий стол\картинки книга и ребёнок\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71671">
            <a:off x="6979749" y="4476889"/>
            <a:ext cx="1387898" cy="2010594"/>
          </a:xfrm>
          <a:prstGeom prst="rect">
            <a:avLst/>
          </a:prstGeom>
          <a:noFill/>
        </p:spPr>
      </p:pic>
      <p:pic>
        <p:nvPicPr>
          <p:cNvPr id="12296" name="Picture 8" descr="C:\Documents and Settings\User\Рабочий стол\картинки книга и ребёнок\234942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17092">
            <a:off x="5575175" y="4707059"/>
            <a:ext cx="1268702" cy="1819270"/>
          </a:xfrm>
          <a:prstGeom prst="rect">
            <a:avLst/>
          </a:prstGeom>
          <a:noFill/>
        </p:spPr>
      </p:pic>
      <p:pic>
        <p:nvPicPr>
          <p:cNvPr id="12297" name="Picture 9" descr="C:\Documents and Settings\User\Рабочий стол\картинки книга и ребёнок\90768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5468951"/>
            <a:ext cx="1785920" cy="138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1333</TotalTime>
  <Words>1648</Words>
  <Application>Microsoft Office PowerPoint</Application>
  <PresentationFormat>Экран (4:3)</PresentationFormat>
  <Paragraphs>146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Аспект</vt:lpstr>
      <vt:lpstr>Родительское собрание «Учимся у книги»</vt:lpstr>
      <vt:lpstr>Слайд 2</vt:lpstr>
      <vt:lpstr>Книги оказывают огромное  влияние на:</vt:lpstr>
      <vt:lpstr>     Знакомство с потешкой         Занятие по развитию  познавательных процессов         «Сказка за сказкой»</vt:lpstr>
      <vt:lpstr>             Чтение сказки     «Двенадцать месяцев»                                                                                                                          Заучивание стихотворения                                                                                                                                                                                         Заучивание стихотворения                                                                  И. Сурикова «Зима»</vt:lpstr>
      <vt:lpstr>                   Развлечение «В гостях у дедушки Корнея»                                                             </vt:lpstr>
      <vt:lpstr>                   Развлечение «В гостях у дедушки Корнея»                                                             </vt:lpstr>
      <vt:lpstr>                        Викторина                      «Бабушкины сказки»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Игра  «Волшебный сундучок»</vt:lpstr>
      <vt:lpstr>Яйцо</vt:lpstr>
      <vt:lpstr>Ложка</vt:lpstr>
      <vt:lpstr>Кот</vt:lpstr>
      <vt:lpstr>Горошина</vt:lpstr>
      <vt:lpstr>Яблоко</vt:lpstr>
      <vt:lpstr>Игла</vt:lpstr>
      <vt:lpstr>Слайд 34</vt:lpstr>
      <vt:lpstr>Слайд 35</vt:lpstr>
      <vt:lpstr>Слайд 36</vt:lpstr>
      <vt:lpstr>Слайд 37</vt:lpstr>
      <vt:lpstr>Слайд 38</vt:lpstr>
      <vt:lpstr>Слайд 39</vt:lpstr>
      <vt:lpstr>Правило №1</vt:lpstr>
      <vt:lpstr>Слайд 41</vt:lpstr>
      <vt:lpstr>Слайд 42</vt:lpstr>
      <vt:lpstr>Слайд 43</vt:lpstr>
      <vt:lpstr>Слайд 44</vt:lpstr>
      <vt:lpstr>Слайд 45</vt:lpstr>
      <vt:lpstr>Слайд 46</vt:lpstr>
      <vt:lpstr>Проект решения родительского собрания:</vt:lpstr>
      <vt:lpstr> Детская книга при всей её простоватости – вещь исключительно тонкая и не поверхностная. Лишь гениальному взгляду ребёнка, лишь мудрому терпению взрослого доступны её вершины.                                                        Л. Токмакова </vt:lpstr>
      <vt:lpstr>Слайд 49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«Учимся у книги»</dc:title>
  <dc:creator>COMP</dc:creator>
  <cp:lastModifiedBy>User</cp:lastModifiedBy>
  <cp:revision>95</cp:revision>
  <dcterms:created xsi:type="dcterms:W3CDTF">2012-01-16T05:25:40Z</dcterms:created>
  <dcterms:modified xsi:type="dcterms:W3CDTF">2014-02-04T17:34:27Z</dcterms:modified>
</cp:coreProperties>
</file>